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8" r:id="rId2"/>
    <p:sldMasterId id="2147483714" r:id="rId3"/>
    <p:sldMasterId id="2147483734" r:id="rId4"/>
    <p:sldMasterId id="2147483754" r:id="rId5"/>
  </p:sldMasterIdLst>
  <p:notesMasterIdLst>
    <p:notesMasterId r:id="rId29"/>
  </p:notesMasterIdLst>
  <p:sldIdLst>
    <p:sldId id="256" r:id="rId6"/>
    <p:sldId id="365" r:id="rId7"/>
    <p:sldId id="362" r:id="rId8"/>
    <p:sldId id="364" r:id="rId9"/>
    <p:sldId id="363" r:id="rId10"/>
    <p:sldId id="361" r:id="rId11"/>
    <p:sldId id="352" r:id="rId12"/>
    <p:sldId id="357" r:id="rId13"/>
    <p:sldId id="353" r:id="rId14"/>
    <p:sldId id="354" r:id="rId15"/>
    <p:sldId id="359" r:id="rId16"/>
    <p:sldId id="355" r:id="rId17"/>
    <p:sldId id="344" r:id="rId18"/>
    <p:sldId id="367" r:id="rId19"/>
    <p:sldId id="368" r:id="rId20"/>
    <p:sldId id="369" r:id="rId21"/>
    <p:sldId id="370" r:id="rId22"/>
    <p:sldId id="375" r:id="rId23"/>
    <p:sldId id="373" r:id="rId24"/>
    <p:sldId id="371" r:id="rId25"/>
    <p:sldId id="372" r:id="rId26"/>
    <p:sldId id="374" r:id="rId27"/>
    <p:sldId id="35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63E"/>
    <a:srgbClr val="555555"/>
    <a:srgbClr val="58C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84515" autoAdjust="0"/>
  </p:normalViewPr>
  <p:slideViewPr>
    <p:cSldViewPr>
      <p:cViewPr varScale="1">
        <p:scale>
          <a:sx n="77" d="100"/>
          <a:sy n="77" d="100"/>
        </p:scale>
        <p:origin x="-1278" y="-90"/>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ed\dst\shared\CSG\SRS\Engt\Waste%20and%20Recycling%20Projects\WARPIT\PCs\PCs%20ordered%20vs.%20disposed%20o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Aim</c:v>
                </c:pt>
              </c:strCache>
            </c:strRef>
          </c:tx>
          <c:invertIfNegative val="0"/>
          <c:cat>
            <c:strRef>
              <c:f>Sheet1!$A$2</c:f>
              <c:strCache>
                <c:ptCount val="1"/>
                <c:pt idx="0">
                  <c:v>Cost Savings</c:v>
                </c:pt>
              </c:strCache>
            </c:strRef>
          </c:cat>
          <c:val>
            <c:numRef>
              <c:f>Sheet1!$B$2</c:f>
              <c:numCache>
                <c:formatCode>General</c:formatCode>
                <c:ptCount val="1"/>
                <c:pt idx="0">
                  <c:v>3750</c:v>
                </c:pt>
              </c:numCache>
            </c:numRef>
          </c:val>
        </c:ser>
        <c:ser>
          <c:idx val="1"/>
          <c:order val="1"/>
          <c:tx>
            <c:strRef>
              <c:f>Sheet1!$C$1</c:f>
              <c:strCache>
                <c:ptCount val="1"/>
                <c:pt idx="0">
                  <c:v>Charity</c:v>
                </c:pt>
              </c:strCache>
            </c:strRef>
          </c:tx>
          <c:spPr>
            <a:solidFill>
              <a:schemeClr val="tx2"/>
            </a:solidFill>
          </c:spPr>
          <c:invertIfNegative val="0"/>
          <c:cat>
            <c:strRef>
              <c:f>Sheet1!$A$2</c:f>
              <c:strCache>
                <c:ptCount val="1"/>
                <c:pt idx="0">
                  <c:v>Cost Savings</c:v>
                </c:pt>
              </c:strCache>
            </c:strRef>
          </c:cat>
          <c:val>
            <c:numRef>
              <c:f>Sheet1!$C$2</c:f>
              <c:numCache>
                <c:formatCode>General</c:formatCode>
                <c:ptCount val="1"/>
                <c:pt idx="0">
                  <c:v>7429</c:v>
                </c:pt>
              </c:numCache>
            </c:numRef>
          </c:val>
        </c:ser>
        <c:ser>
          <c:idx val="2"/>
          <c:order val="2"/>
          <c:tx>
            <c:strRef>
              <c:f>Sheet1!$D$1</c:f>
              <c:strCache>
                <c:ptCount val="1"/>
                <c:pt idx="0">
                  <c:v>Actual</c:v>
                </c:pt>
              </c:strCache>
            </c:strRef>
          </c:tx>
          <c:invertIfNegative val="0"/>
          <c:cat>
            <c:strRef>
              <c:f>Sheet1!$A$2</c:f>
              <c:strCache>
                <c:ptCount val="1"/>
                <c:pt idx="0">
                  <c:v>Cost Savings</c:v>
                </c:pt>
              </c:strCache>
            </c:strRef>
          </c:cat>
          <c:val>
            <c:numRef>
              <c:f>Sheet1!$D$2</c:f>
              <c:numCache>
                <c:formatCode>General</c:formatCode>
                <c:ptCount val="1"/>
                <c:pt idx="0">
                  <c:v>16163</c:v>
                </c:pt>
              </c:numCache>
            </c:numRef>
          </c:val>
        </c:ser>
        <c:dLbls>
          <c:showLegendKey val="0"/>
          <c:showVal val="0"/>
          <c:showCatName val="0"/>
          <c:showSerName val="0"/>
          <c:showPercent val="0"/>
          <c:showBubbleSize val="0"/>
        </c:dLbls>
        <c:gapWidth val="150"/>
        <c:axId val="42529152"/>
        <c:axId val="42530688"/>
      </c:barChart>
      <c:catAx>
        <c:axId val="42529152"/>
        <c:scaling>
          <c:orientation val="minMax"/>
        </c:scaling>
        <c:delete val="0"/>
        <c:axPos val="b"/>
        <c:majorTickMark val="out"/>
        <c:minorTickMark val="none"/>
        <c:tickLblPos val="nextTo"/>
        <c:crossAx val="42530688"/>
        <c:crosses val="autoZero"/>
        <c:auto val="1"/>
        <c:lblAlgn val="ctr"/>
        <c:lblOffset val="100"/>
        <c:noMultiLvlLbl val="0"/>
      </c:catAx>
      <c:valAx>
        <c:axId val="42530688"/>
        <c:scaling>
          <c:orientation val="minMax"/>
        </c:scaling>
        <c:delete val="0"/>
        <c:axPos val="l"/>
        <c:majorGridlines/>
        <c:numFmt formatCode="General" sourceLinked="1"/>
        <c:majorTickMark val="out"/>
        <c:minorTickMark val="none"/>
        <c:tickLblPos val="nextTo"/>
        <c:crossAx val="425291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Actual</c:v>
                </c:pt>
              </c:strCache>
            </c:strRef>
          </c:tx>
          <c:spPr>
            <a:solidFill>
              <a:schemeClr val="tx2"/>
            </a:solidFill>
          </c:spPr>
          <c:invertIfNegative val="0"/>
          <c:cat>
            <c:strRef>
              <c:f>Sheet1!$A$2</c:f>
              <c:strCache>
                <c:ptCount val="1"/>
                <c:pt idx="0">
                  <c:v>CO2 (KG) </c:v>
                </c:pt>
              </c:strCache>
            </c:strRef>
          </c:cat>
          <c:val>
            <c:numRef>
              <c:f>Sheet1!$B$2</c:f>
              <c:numCache>
                <c:formatCode>General</c:formatCode>
                <c:ptCount val="1"/>
                <c:pt idx="0">
                  <c:v>8393</c:v>
                </c:pt>
              </c:numCache>
            </c:numRef>
          </c:val>
        </c:ser>
        <c:dLbls>
          <c:showLegendKey val="0"/>
          <c:showVal val="0"/>
          <c:showCatName val="0"/>
          <c:showSerName val="0"/>
          <c:showPercent val="0"/>
          <c:showBubbleSize val="0"/>
        </c:dLbls>
        <c:gapWidth val="150"/>
        <c:axId val="44137856"/>
        <c:axId val="44139648"/>
      </c:barChart>
      <c:catAx>
        <c:axId val="44137856"/>
        <c:scaling>
          <c:orientation val="minMax"/>
        </c:scaling>
        <c:delete val="0"/>
        <c:axPos val="b"/>
        <c:majorTickMark val="out"/>
        <c:minorTickMark val="none"/>
        <c:tickLblPos val="nextTo"/>
        <c:crossAx val="44139648"/>
        <c:crosses val="autoZero"/>
        <c:auto val="1"/>
        <c:lblAlgn val="ctr"/>
        <c:lblOffset val="100"/>
        <c:noMultiLvlLbl val="0"/>
      </c:catAx>
      <c:valAx>
        <c:axId val="44139648"/>
        <c:scaling>
          <c:orientation val="minMax"/>
        </c:scaling>
        <c:delete val="0"/>
        <c:axPos val="l"/>
        <c:majorGridlines/>
        <c:numFmt formatCode="General" sourceLinked="1"/>
        <c:majorTickMark val="out"/>
        <c:minorTickMark val="none"/>
        <c:tickLblPos val="nextTo"/>
        <c:crossAx val="44137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Actual</c:v>
                </c:pt>
              </c:strCache>
            </c:strRef>
          </c:tx>
          <c:spPr>
            <a:solidFill>
              <a:schemeClr val="tx2"/>
            </a:solidFill>
          </c:spPr>
          <c:invertIfNegative val="0"/>
          <c:cat>
            <c:strRef>
              <c:f>Sheet1!$A$2</c:f>
              <c:strCache>
                <c:ptCount val="1"/>
                <c:pt idx="0">
                  <c:v>Waste avoided (KG) </c:v>
                </c:pt>
              </c:strCache>
            </c:strRef>
          </c:cat>
          <c:val>
            <c:numRef>
              <c:f>Sheet1!$B$2</c:f>
              <c:numCache>
                <c:formatCode>General</c:formatCode>
                <c:ptCount val="1"/>
                <c:pt idx="0">
                  <c:v>1136</c:v>
                </c:pt>
              </c:numCache>
            </c:numRef>
          </c:val>
        </c:ser>
        <c:dLbls>
          <c:showLegendKey val="0"/>
          <c:showVal val="0"/>
          <c:showCatName val="0"/>
          <c:showSerName val="0"/>
          <c:showPercent val="0"/>
          <c:showBubbleSize val="0"/>
        </c:dLbls>
        <c:gapWidth val="150"/>
        <c:axId val="44194048"/>
        <c:axId val="44220416"/>
      </c:barChart>
      <c:catAx>
        <c:axId val="44194048"/>
        <c:scaling>
          <c:orientation val="minMax"/>
        </c:scaling>
        <c:delete val="0"/>
        <c:axPos val="b"/>
        <c:majorTickMark val="out"/>
        <c:minorTickMark val="none"/>
        <c:tickLblPos val="nextTo"/>
        <c:crossAx val="44220416"/>
        <c:crosses val="autoZero"/>
        <c:auto val="1"/>
        <c:lblAlgn val="ctr"/>
        <c:lblOffset val="100"/>
        <c:noMultiLvlLbl val="0"/>
      </c:catAx>
      <c:valAx>
        <c:axId val="44220416"/>
        <c:scaling>
          <c:orientation val="minMax"/>
        </c:scaling>
        <c:delete val="0"/>
        <c:axPos val="l"/>
        <c:majorGridlines/>
        <c:numFmt formatCode="General" sourceLinked="1"/>
        <c:majorTickMark val="out"/>
        <c:minorTickMark val="none"/>
        <c:tickLblPos val="nextTo"/>
        <c:crossAx val="44194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charts!$E$20</c:f>
              <c:strCache>
                <c:ptCount val="1"/>
                <c:pt idx="0">
                  <c:v>Disposed</c:v>
                </c:pt>
              </c:strCache>
            </c:strRef>
          </c:tx>
          <c:marker>
            <c:symbol val="none"/>
          </c:marker>
          <c:cat>
            <c:strRef>
              <c:f>charts!$D$21:$D$25</c:f>
              <c:strCache>
                <c:ptCount val="5"/>
                <c:pt idx="0">
                  <c:v>2010-11</c:v>
                </c:pt>
                <c:pt idx="1">
                  <c:v>2011-12</c:v>
                </c:pt>
                <c:pt idx="2">
                  <c:v>2012-13</c:v>
                </c:pt>
                <c:pt idx="3">
                  <c:v>2013-14</c:v>
                </c:pt>
                <c:pt idx="4">
                  <c:v>2014-15 (projected) </c:v>
                </c:pt>
              </c:strCache>
            </c:strRef>
          </c:cat>
          <c:val>
            <c:numRef>
              <c:f>charts!$E$21:$E$25</c:f>
              <c:numCache>
                <c:formatCode>General</c:formatCode>
                <c:ptCount val="5"/>
                <c:pt idx="0">
                  <c:v>1924</c:v>
                </c:pt>
                <c:pt idx="1">
                  <c:v>2172</c:v>
                </c:pt>
                <c:pt idx="2">
                  <c:v>2694</c:v>
                </c:pt>
                <c:pt idx="3">
                  <c:v>2907</c:v>
                </c:pt>
                <c:pt idx="4">
                  <c:v>3341.3970881180026</c:v>
                </c:pt>
              </c:numCache>
            </c:numRef>
          </c:val>
          <c:smooth val="0"/>
        </c:ser>
        <c:ser>
          <c:idx val="1"/>
          <c:order val="1"/>
          <c:tx>
            <c:strRef>
              <c:f>charts!$H$20</c:f>
              <c:strCache>
                <c:ptCount val="1"/>
                <c:pt idx="0">
                  <c:v>ordered</c:v>
                </c:pt>
              </c:strCache>
            </c:strRef>
          </c:tx>
          <c:marker>
            <c:symbol val="none"/>
          </c:marker>
          <c:cat>
            <c:strRef>
              <c:f>charts!$D$21:$D$25</c:f>
              <c:strCache>
                <c:ptCount val="5"/>
                <c:pt idx="0">
                  <c:v>2010-11</c:v>
                </c:pt>
                <c:pt idx="1">
                  <c:v>2011-12</c:v>
                </c:pt>
                <c:pt idx="2">
                  <c:v>2012-13</c:v>
                </c:pt>
                <c:pt idx="3">
                  <c:v>2013-14</c:v>
                </c:pt>
                <c:pt idx="4">
                  <c:v>2014-15 (projected) </c:v>
                </c:pt>
              </c:strCache>
            </c:strRef>
          </c:cat>
          <c:val>
            <c:numRef>
              <c:f>charts!$H$21:$H$25</c:f>
              <c:numCache>
                <c:formatCode>General</c:formatCode>
                <c:ptCount val="5"/>
                <c:pt idx="0">
                  <c:v>1812</c:v>
                </c:pt>
                <c:pt idx="1">
                  <c:v>1535</c:v>
                </c:pt>
                <c:pt idx="2">
                  <c:v>3006</c:v>
                </c:pt>
                <c:pt idx="3">
                  <c:v>1630</c:v>
                </c:pt>
                <c:pt idx="4">
                  <c:v>1818.9089952942325</c:v>
                </c:pt>
              </c:numCache>
            </c:numRef>
          </c:val>
          <c:smooth val="0"/>
        </c:ser>
        <c:dLbls>
          <c:showLegendKey val="0"/>
          <c:showVal val="0"/>
          <c:showCatName val="0"/>
          <c:showSerName val="0"/>
          <c:showPercent val="0"/>
          <c:showBubbleSize val="0"/>
        </c:dLbls>
        <c:marker val="1"/>
        <c:smooth val="0"/>
        <c:axId val="98095488"/>
        <c:axId val="98097024"/>
      </c:lineChart>
      <c:catAx>
        <c:axId val="98095488"/>
        <c:scaling>
          <c:orientation val="minMax"/>
        </c:scaling>
        <c:delete val="0"/>
        <c:axPos val="b"/>
        <c:majorTickMark val="out"/>
        <c:minorTickMark val="none"/>
        <c:tickLblPos val="nextTo"/>
        <c:crossAx val="98097024"/>
        <c:crosses val="autoZero"/>
        <c:auto val="1"/>
        <c:lblAlgn val="ctr"/>
        <c:lblOffset val="100"/>
        <c:noMultiLvlLbl val="0"/>
      </c:catAx>
      <c:valAx>
        <c:axId val="98097024"/>
        <c:scaling>
          <c:orientation val="minMax"/>
        </c:scaling>
        <c:delete val="0"/>
        <c:axPos val="l"/>
        <c:majorGridlines/>
        <c:numFmt formatCode="General" sourceLinked="1"/>
        <c:majorTickMark val="out"/>
        <c:minorTickMark val="none"/>
        <c:tickLblPos val="nextTo"/>
        <c:crossAx val="98095488"/>
        <c:crosses val="autoZero"/>
        <c:crossBetween val="between"/>
      </c:valAx>
    </c:plotArea>
    <c:legend>
      <c:legendPos val="r"/>
      <c:layout/>
      <c:overlay val="0"/>
    </c:legend>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0546E-0A8F-42FC-8F99-75B180AAFF19}" type="doc">
      <dgm:prSet loTypeId="urn:microsoft.com/office/officeart/2005/8/layout/radial6" loCatId="relationship" qsTypeId="urn:microsoft.com/office/officeart/2005/8/quickstyle/simple2" qsCatId="simple" csTypeId="urn:microsoft.com/office/officeart/2005/8/colors/accent0_3" csCatId="mainScheme" phldr="1"/>
      <dgm:spPr/>
      <dgm:t>
        <a:bodyPr/>
        <a:lstStyle/>
        <a:p>
          <a:endParaRPr lang="en-GB"/>
        </a:p>
      </dgm:t>
    </dgm:pt>
    <dgm:pt modelId="{46E2624A-0DDD-458C-806C-DD0C4E90BDDB}">
      <dgm:prSet phldrT="[Text]"/>
      <dgm:spPr/>
      <dgm:t>
        <a:bodyPr/>
        <a:lstStyle/>
        <a:p>
          <a:r>
            <a:rPr lang="en-GB" dirty="0" smtClean="0"/>
            <a:t>PC Cascading</a:t>
          </a:r>
          <a:endParaRPr lang="en-GB" dirty="0"/>
        </a:p>
      </dgm:t>
    </dgm:pt>
    <dgm:pt modelId="{D23224C2-B0DF-4A35-A550-EEC65C5D80EE}" type="parTrans" cxnId="{6FA8F6F9-4037-40E0-9F24-C680339B7AE4}">
      <dgm:prSet/>
      <dgm:spPr/>
      <dgm:t>
        <a:bodyPr/>
        <a:lstStyle/>
        <a:p>
          <a:endParaRPr lang="en-GB"/>
        </a:p>
      </dgm:t>
    </dgm:pt>
    <dgm:pt modelId="{8002ABB5-451F-4D1A-84E7-1E01AE40D1EC}" type="sibTrans" cxnId="{6FA8F6F9-4037-40E0-9F24-C680339B7AE4}">
      <dgm:prSet/>
      <dgm:spPr/>
      <dgm:t>
        <a:bodyPr/>
        <a:lstStyle/>
        <a:p>
          <a:endParaRPr lang="en-GB"/>
        </a:p>
      </dgm:t>
    </dgm:pt>
    <dgm:pt modelId="{211BEADA-1572-4556-BA6D-BE97BB6632EF}">
      <dgm:prSet phldrT="[Text]"/>
      <dgm:spPr/>
      <dgm:t>
        <a:bodyPr/>
        <a:lstStyle/>
        <a:p>
          <a:r>
            <a:rPr lang="en-GB" dirty="0" smtClean="0"/>
            <a:t>Waste and Recycling</a:t>
          </a:r>
          <a:endParaRPr lang="en-GB" dirty="0"/>
        </a:p>
      </dgm:t>
    </dgm:pt>
    <dgm:pt modelId="{84D5AFBD-C59A-4217-A8D9-482ECD5EBB5E}" type="parTrans" cxnId="{49B8CBD2-6079-4498-B470-478C1844D8CD}">
      <dgm:prSet/>
      <dgm:spPr/>
      <dgm:t>
        <a:bodyPr/>
        <a:lstStyle/>
        <a:p>
          <a:endParaRPr lang="en-GB"/>
        </a:p>
      </dgm:t>
    </dgm:pt>
    <dgm:pt modelId="{0BA8EEE5-F28F-43BB-AA9C-A1C6453A21FF}" type="sibTrans" cxnId="{49B8CBD2-6079-4498-B470-478C1844D8CD}">
      <dgm:prSet/>
      <dgm:spPr/>
      <dgm:t>
        <a:bodyPr/>
        <a:lstStyle/>
        <a:p>
          <a:endParaRPr lang="en-GB"/>
        </a:p>
      </dgm:t>
    </dgm:pt>
    <dgm:pt modelId="{2629AFA4-D36D-40B3-9A74-8596DCF89A7D}">
      <dgm:prSet phldrT="[Text]"/>
      <dgm:spPr/>
      <dgm:t>
        <a:bodyPr/>
        <a:lstStyle/>
        <a:p>
          <a:r>
            <a:rPr lang="en-GB" dirty="0" smtClean="0"/>
            <a:t>Records management</a:t>
          </a:r>
          <a:endParaRPr lang="en-GB" dirty="0"/>
        </a:p>
      </dgm:t>
    </dgm:pt>
    <dgm:pt modelId="{F99F04C3-CD98-45E6-98F3-405AFD43A48B}" type="parTrans" cxnId="{3FCFCB47-33B8-414F-A385-70870BC96586}">
      <dgm:prSet/>
      <dgm:spPr/>
      <dgm:t>
        <a:bodyPr/>
        <a:lstStyle/>
        <a:p>
          <a:endParaRPr lang="en-GB"/>
        </a:p>
      </dgm:t>
    </dgm:pt>
    <dgm:pt modelId="{6A1A4622-69FE-4EB2-8E71-02B3129DD495}" type="sibTrans" cxnId="{3FCFCB47-33B8-414F-A385-70870BC96586}">
      <dgm:prSet/>
      <dgm:spPr/>
      <dgm:t>
        <a:bodyPr/>
        <a:lstStyle/>
        <a:p>
          <a:endParaRPr lang="en-GB"/>
        </a:p>
      </dgm:t>
    </dgm:pt>
    <dgm:pt modelId="{D9F60CB2-1D03-47BA-8596-1D3098200A0A}">
      <dgm:prSet phldrT="[Text]"/>
      <dgm:spPr/>
      <dgm:t>
        <a:bodyPr/>
        <a:lstStyle/>
        <a:p>
          <a:r>
            <a:rPr lang="en-GB" dirty="0" smtClean="0"/>
            <a:t>SRS</a:t>
          </a:r>
          <a:endParaRPr lang="en-GB" dirty="0"/>
        </a:p>
      </dgm:t>
    </dgm:pt>
    <dgm:pt modelId="{8AEB7533-9A67-41D9-88CA-9C7AAAFB8939}" type="parTrans" cxnId="{25054813-D1F4-4399-929D-97189B16DA24}">
      <dgm:prSet/>
      <dgm:spPr/>
      <dgm:t>
        <a:bodyPr/>
        <a:lstStyle/>
        <a:p>
          <a:endParaRPr lang="en-GB"/>
        </a:p>
      </dgm:t>
    </dgm:pt>
    <dgm:pt modelId="{5108937A-BA1B-4E0B-9C8B-E27ABAD58B5C}" type="sibTrans" cxnId="{25054813-D1F4-4399-929D-97189B16DA24}">
      <dgm:prSet/>
      <dgm:spPr/>
      <dgm:t>
        <a:bodyPr/>
        <a:lstStyle/>
        <a:p>
          <a:endParaRPr lang="en-GB"/>
        </a:p>
      </dgm:t>
    </dgm:pt>
    <dgm:pt modelId="{9E035423-FA57-4199-B053-659D8CEC8740}">
      <dgm:prSet phldrT="[Text]"/>
      <dgm:spPr/>
      <dgm:t>
        <a:bodyPr/>
        <a:lstStyle/>
        <a:p>
          <a:r>
            <a:rPr lang="en-GB" dirty="0" smtClean="0"/>
            <a:t>IS</a:t>
          </a:r>
          <a:endParaRPr lang="en-GB" dirty="0"/>
        </a:p>
      </dgm:t>
    </dgm:pt>
    <dgm:pt modelId="{4C7ADB11-6168-46EF-B6F7-3AD84C49AB82}" type="parTrans" cxnId="{10F0E66B-96C5-4C0C-9DF7-08F23529B0B7}">
      <dgm:prSet/>
      <dgm:spPr/>
      <dgm:t>
        <a:bodyPr/>
        <a:lstStyle/>
        <a:p>
          <a:endParaRPr lang="en-GB"/>
        </a:p>
      </dgm:t>
    </dgm:pt>
    <dgm:pt modelId="{67437406-BD0E-47B2-B445-1073FC6C9269}" type="sibTrans" cxnId="{10F0E66B-96C5-4C0C-9DF7-08F23529B0B7}">
      <dgm:prSet/>
      <dgm:spPr/>
      <dgm:t>
        <a:bodyPr/>
        <a:lstStyle/>
        <a:p>
          <a:endParaRPr lang="en-GB"/>
        </a:p>
      </dgm:t>
    </dgm:pt>
    <dgm:pt modelId="{428C9570-5ED8-4B08-9274-DA5F2092594E}" type="pres">
      <dgm:prSet presAssocID="{AD70546E-0A8F-42FC-8F99-75B180AAFF19}" presName="Name0" presStyleCnt="0">
        <dgm:presLayoutVars>
          <dgm:chMax val="1"/>
          <dgm:dir/>
          <dgm:animLvl val="ctr"/>
          <dgm:resizeHandles val="exact"/>
        </dgm:presLayoutVars>
      </dgm:prSet>
      <dgm:spPr/>
      <dgm:t>
        <a:bodyPr/>
        <a:lstStyle/>
        <a:p>
          <a:endParaRPr lang="en-GB"/>
        </a:p>
      </dgm:t>
    </dgm:pt>
    <dgm:pt modelId="{1D778B14-0AF3-442F-A101-DD5561B04D86}" type="pres">
      <dgm:prSet presAssocID="{46E2624A-0DDD-458C-806C-DD0C4E90BDDB}" presName="centerShape" presStyleLbl="node0" presStyleIdx="0" presStyleCnt="1"/>
      <dgm:spPr/>
      <dgm:t>
        <a:bodyPr/>
        <a:lstStyle/>
        <a:p>
          <a:endParaRPr lang="en-GB"/>
        </a:p>
      </dgm:t>
    </dgm:pt>
    <dgm:pt modelId="{C5799A40-7B16-4146-9AF4-6A22A84BEB08}" type="pres">
      <dgm:prSet presAssocID="{211BEADA-1572-4556-BA6D-BE97BB6632EF}" presName="node" presStyleLbl="node1" presStyleIdx="0" presStyleCnt="4">
        <dgm:presLayoutVars>
          <dgm:bulletEnabled val="1"/>
        </dgm:presLayoutVars>
      </dgm:prSet>
      <dgm:spPr/>
      <dgm:t>
        <a:bodyPr/>
        <a:lstStyle/>
        <a:p>
          <a:endParaRPr lang="en-GB"/>
        </a:p>
      </dgm:t>
    </dgm:pt>
    <dgm:pt modelId="{9AFF5299-28EE-445B-86F3-F863D92ECC2C}" type="pres">
      <dgm:prSet presAssocID="{211BEADA-1572-4556-BA6D-BE97BB6632EF}" presName="dummy" presStyleCnt="0"/>
      <dgm:spPr/>
    </dgm:pt>
    <dgm:pt modelId="{63997D3D-A595-4C5B-8922-D5F4C4A8C848}" type="pres">
      <dgm:prSet presAssocID="{0BA8EEE5-F28F-43BB-AA9C-A1C6453A21FF}" presName="sibTrans" presStyleLbl="sibTrans2D1" presStyleIdx="0" presStyleCnt="4"/>
      <dgm:spPr/>
      <dgm:t>
        <a:bodyPr/>
        <a:lstStyle/>
        <a:p>
          <a:endParaRPr lang="en-GB"/>
        </a:p>
      </dgm:t>
    </dgm:pt>
    <dgm:pt modelId="{0A3713E1-7F5B-45BE-939B-5A12C206FD7D}" type="pres">
      <dgm:prSet presAssocID="{2629AFA4-D36D-40B3-9A74-8596DCF89A7D}" presName="node" presStyleLbl="node1" presStyleIdx="1" presStyleCnt="4">
        <dgm:presLayoutVars>
          <dgm:bulletEnabled val="1"/>
        </dgm:presLayoutVars>
      </dgm:prSet>
      <dgm:spPr/>
      <dgm:t>
        <a:bodyPr/>
        <a:lstStyle/>
        <a:p>
          <a:endParaRPr lang="en-GB"/>
        </a:p>
      </dgm:t>
    </dgm:pt>
    <dgm:pt modelId="{1FBBBF1F-B92C-4F25-B380-CD8F50D32A14}" type="pres">
      <dgm:prSet presAssocID="{2629AFA4-D36D-40B3-9A74-8596DCF89A7D}" presName="dummy" presStyleCnt="0"/>
      <dgm:spPr/>
    </dgm:pt>
    <dgm:pt modelId="{A9DA305B-788B-411A-BA2F-E367C3DCB26E}" type="pres">
      <dgm:prSet presAssocID="{6A1A4622-69FE-4EB2-8E71-02B3129DD495}" presName="sibTrans" presStyleLbl="sibTrans2D1" presStyleIdx="1" presStyleCnt="4"/>
      <dgm:spPr/>
      <dgm:t>
        <a:bodyPr/>
        <a:lstStyle/>
        <a:p>
          <a:endParaRPr lang="en-GB"/>
        </a:p>
      </dgm:t>
    </dgm:pt>
    <dgm:pt modelId="{D9BB33FB-D50B-4E7D-896F-91D51F68953A}" type="pres">
      <dgm:prSet presAssocID="{D9F60CB2-1D03-47BA-8596-1D3098200A0A}" presName="node" presStyleLbl="node1" presStyleIdx="2" presStyleCnt="4">
        <dgm:presLayoutVars>
          <dgm:bulletEnabled val="1"/>
        </dgm:presLayoutVars>
      </dgm:prSet>
      <dgm:spPr/>
      <dgm:t>
        <a:bodyPr/>
        <a:lstStyle/>
        <a:p>
          <a:endParaRPr lang="en-GB"/>
        </a:p>
      </dgm:t>
    </dgm:pt>
    <dgm:pt modelId="{54529D7A-E9C0-4688-9E8E-94FCD1ABDF1D}" type="pres">
      <dgm:prSet presAssocID="{D9F60CB2-1D03-47BA-8596-1D3098200A0A}" presName="dummy" presStyleCnt="0"/>
      <dgm:spPr/>
    </dgm:pt>
    <dgm:pt modelId="{91462E82-60EE-4E50-A03A-90F3C51FE14D}" type="pres">
      <dgm:prSet presAssocID="{5108937A-BA1B-4E0B-9C8B-E27ABAD58B5C}" presName="sibTrans" presStyleLbl="sibTrans2D1" presStyleIdx="2" presStyleCnt="4"/>
      <dgm:spPr/>
      <dgm:t>
        <a:bodyPr/>
        <a:lstStyle/>
        <a:p>
          <a:endParaRPr lang="en-GB"/>
        </a:p>
      </dgm:t>
    </dgm:pt>
    <dgm:pt modelId="{5D14822E-574D-43A5-BCA3-15A8A0CD91C8}" type="pres">
      <dgm:prSet presAssocID="{9E035423-FA57-4199-B053-659D8CEC8740}" presName="node" presStyleLbl="node1" presStyleIdx="3" presStyleCnt="4">
        <dgm:presLayoutVars>
          <dgm:bulletEnabled val="1"/>
        </dgm:presLayoutVars>
      </dgm:prSet>
      <dgm:spPr/>
      <dgm:t>
        <a:bodyPr/>
        <a:lstStyle/>
        <a:p>
          <a:endParaRPr lang="en-GB"/>
        </a:p>
      </dgm:t>
    </dgm:pt>
    <dgm:pt modelId="{953E374A-3854-4132-81FC-181F12AD0937}" type="pres">
      <dgm:prSet presAssocID="{9E035423-FA57-4199-B053-659D8CEC8740}" presName="dummy" presStyleCnt="0"/>
      <dgm:spPr/>
    </dgm:pt>
    <dgm:pt modelId="{7AA02841-AF6E-4E64-9C1A-C14F98472059}" type="pres">
      <dgm:prSet presAssocID="{67437406-BD0E-47B2-B445-1073FC6C9269}" presName="sibTrans" presStyleLbl="sibTrans2D1" presStyleIdx="3" presStyleCnt="4"/>
      <dgm:spPr/>
      <dgm:t>
        <a:bodyPr/>
        <a:lstStyle/>
        <a:p>
          <a:endParaRPr lang="en-GB"/>
        </a:p>
      </dgm:t>
    </dgm:pt>
  </dgm:ptLst>
  <dgm:cxnLst>
    <dgm:cxn modelId="{B821EFE7-6F7F-4A4F-B04F-E76A06F9814D}" type="presOf" srcId="{46E2624A-0DDD-458C-806C-DD0C4E90BDDB}" destId="{1D778B14-0AF3-442F-A101-DD5561B04D86}" srcOrd="0" destOrd="0" presId="urn:microsoft.com/office/officeart/2005/8/layout/radial6"/>
    <dgm:cxn modelId="{79F43EA3-A133-4C7E-8936-09F803E5D444}" type="presOf" srcId="{9E035423-FA57-4199-B053-659D8CEC8740}" destId="{5D14822E-574D-43A5-BCA3-15A8A0CD91C8}" srcOrd="0" destOrd="0" presId="urn:microsoft.com/office/officeart/2005/8/layout/radial6"/>
    <dgm:cxn modelId="{10F0E66B-96C5-4C0C-9DF7-08F23529B0B7}" srcId="{46E2624A-0DDD-458C-806C-DD0C4E90BDDB}" destId="{9E035423-FA57-4199-B053-659D8CEC8740}" srcOrd="3" destOrd="0" parTransId="{4C7ADB11-6168-46EF-B6F7-3AD84C49AB82}" sibTransId="{67437406-BD0E-47B2-B445-1073FC6C9269}"/>
    <dgm:cxn modelId="{2B6453FA-A99E-4167-BC77-190D94CA317E}" type="presOf" srcId="{2629AFA4-D36D-40B3-9A74-8596DCF89A7D}" destId="{0A3713E1-7F5B-45BE-939B-5A12C206FD7D}" srcOrd="0" destOrd="0" presId="urn:microsoft.com/office/officeart/2005/8/layout/radial6"/>
    <dgm:cxn modelId="{D83A231F-EB51-44D8-AB7A-76A7E87ACA2A}" type="presOf" srcId="{0BA8EEE5-F28F-43BB-AA9C-A1C6453A21FF}" destId="{63997D3D-A595-4C5B-8922-D5F4C4A8C848}" srcOrd="0" destOrd="0" presId="urn:microsoft.com/office/officeart/2005/8/layout/radial6"/>
    <dgm:cxn modelId="{6FA8F6F9-4037-40E0-9F24-C680339B7AE4}" srcId="{AD70546E-0A8F-42FC-8F99-75B180AAFF19}" destId="{46E2624A-0DDD-458C-806C-DD0C4E90BDDB}" srcOrd="0" destOrd="0" parTransId="{D23224C2-B0DF-4A35-A550-EEC65C5D80EE}" sibTransId="{8002ABB5-451F-4D1A-84E7-1E01AE40D1EC}"/>
    <dgm:cxn modelId="{103A29FA-8EE6-4504-B70A-CE7E84779716}" type="presOf" srcId="{6A1A4622-69FE-4EB2-8E71-02B3129DD495}" destId="{A9DA305B-788B-411A-BA2F-E367C3DCB26E}" srcOrd="0" destOrd="0" presId="urn:microsoft.com/office/officeart/2005/8/layout/radial6"/>
    <dgm:cxn modelId="{58A74B75-AD08-45C7-B2F0-EE14BEFAE820}" type="presOf" srcId="{AD70546E-0A8F-42FC-8F99-75B180AAFF19}" destId="{428C9570-5ED8-4B08-9274-DA5F2092594E}" srcOrd="0" destOrd="0" presId="urn:microsoft.com/office/officeart/2005/8/layout/radial6"/>
    <dgm:cxn modelId="{361202D8-485F-4A1F-8A1D-08F37B4614B3}" type="presOf" srcId="{5108937A-BA1B-4E0B-9C8B-E27ABAD58B5C}" destId="{91462E82-60EE-4E50-A03A-90F3C51FE14D}" srcOrd="0" destOrd="0" presId="urn:microsoft.com/office/officeart/2005/8/layout/radial6"/>
    <dgm:cxn modelId="{25054813-D1F4-4399-929D-97189B16DA24}" srcId="{46E2624A-0DDD-458C-806C-DD0C4E90BDDB}" destId="{D9F60CB2-1D03-47BA-8596-1D3098200A0A}" srcOrd="2" destOrd="0" parTransId="{8AEB7533-9A67-41D9-88CA-9C7AAAFB8939}" sibTransId="{5108937A-BA1B-4E0B-9C8B-E27ABAD58B5C}"/>
    <dgm:cxn modelId="{3FCFCB47-33B8-414F-A385-70870BC96586}" srcId="{46E2624A-0DDD-458C-806C-DD0C4E90BDDB}" destId="{2629AFA4-D36D-40B3-9A74-8596DCF89A7D}" srcOrd="1" destOrd="0" parTransId="{F99F04C3-CD98-45E6-98F3-405AFD43A48B}" sibTransId="{6A1A4622-69FE-4EB2-8E71-02B3129DD495}"/>
    <dgm:cxn modelId="{3E6A484C-AA80-4879-8081-24188EEFA7B1}" type="presOf" srcId="{67437406-BD0E-47B2-B445-1073FC6C9269}" destId="{7AA02841-AF6E-4E64-9C1A-C14F98472059}" srcOrd="0" destOrd="0" presId="urn:microsoft.com/office/officeart/2005/8/layout/radial6"/>
    <dgm:cxn modelId="{A6DC00B4-DF8C-4962-B9E2-2ACE3492D8CE}" type="presOf" srcId="{211BEADA-1572-4556-BA6D-BE97BB6632EF}" destId="{C5799A40-7B16-4146-9AF4-6A22A84BEB08}" srcOrd="0" destOrd="0" presId="urn:microsoft.com/office/officeart/2005/8/layout/radial6"/>
    <dgm:cxn modelId="{F4C93933-032A-49F8-BE8A-2D26F4B8C183}" type="presOf" srcId="{D9F60CB2-1D03-47BA-8596-1D3098200A0A}" destId="{D9BB33FB-D50B-4E7D-896F-91D51F68953A}" srcOrd="0" destOrd="0" presId="urn:microsoft.com/office/officeart/2005/8/layout/radial6"/>
    <dgm:cxn modelId="{49B8CBD2-6079-4498-B470-478C1844D8CD}" srcId="{46E2624A-0DDD-458C-806C-DD0C4E90BDDB}" destId="{211BEADA-1572-4556-BA6D-BE97BB6632EF}" srcOrd="0" destOrd="0" parTransId="{84D5AFBD-C59A-4217-A8D9-482ECD5EBB5E}" sibTransId="{0BA8EEE5-F28F-43BB-AA9C-A1C6453A21FF}"/>
    <dgm:cxn modelId="{C366E7D0-D29A-4B33-9442-D6F6E7FC0EA8}" type="presParOf" srcId="{428C9570-5ED8-4B08-9274-DA5F2092594E}" destId="{1D778B14-0AF3-442F-A101-DD5561B04D86}" srcOrd="0" destOrd="0" presId="urn:microsoft.com/office/officeart/2005/8/layout/radial6"/>
    <dgm:cxn modelId="{84DD6D6A-F60F-4CDB-BD86-766F6B08B687}" type="presParOf" srcId="{428C9570-5ED8-4B08-9274-DA5F2092594E}" destId="{C5799A40-7B16-4146-9AF4-6A22A84BEB08}" srcOrd="1" destOrd="0" presId="urn:microsoft.com/office/officeart/2005/8/layout/radial6"/>
    <dgm:cxn modelId="{F7BCCF18-B795-4B5A-B52E-CC0899429791}" type="presParOf" srcId="{428C9570-5ED8-4B08-9274-DA5F2092594E}" destId="{9AFF5299-28EE-445B-86F3-F863D92ECC2C}" srcOrd="2" destOrd="0" presId="urn:microsoft.com/office/officeart/2005/8/layout/radial6"/>
    <dgm:cxn modelId="{B4892840-94CB-43E5-951F-20A6ACA5451C}" type="presParOf" srcId="{428C9570-5ED8-4B08-9274-DA5F2092594E}" destId="{63997D3D-A595-4C5B-8922-D5F4C4A8C848}" srcOrd="3" destOrd="0" presId="urn:microsoft.com/office/officeart/2005/8/layout/radial6"/>
    <dgm:cxn modelId="{4614BB13-5DB5-4F8A-999A-71CDA696552E}" type="presParOf" srcId="{428C9570-5ED8-4B08-9274-DA5F2092594E}" destId="{0A3713E1-7F5B-45BE-939B-5A12C206FD7D}" srcOrd="4" destOrd="0" presId="urn:microsoft.com/office/officeart/2005/8/layout/radial6"/>
    <dgm:cxn modelId="{B9422503-CD9C-4FAA-B2EC-00076645AAEB}" type="presParOf" srcId="{428C9570-5ED8-4B08-9274-DA5F2092594E}" destId="{1FBBBF1F-B92C-4F25-B380-CD8F50D32A14}" srcOrd="5" destOrd="0" presId="urn:microsoft.com/office/officeart/2005/8/layout/radial6"/>
    <dgm:cxn modelId="{1942BEAA-5F09-4EE1-B176-12F94D9141C1}" type="presParOf" srcId="{428C9570-5ED8-4B08-9274-DA5F2092594E}" destId="{A9DA305B-788B-411A-BA2F-E367C3DCB26E}" srcOrd="6" destOrd="0" presId="urn:microsoft.com/office/officeart/2005/8/layout/radial6"/>
    <dgm:cxn modelId="{2D7157CF-76E5-463F-80D2-D885A4174F39}" type="presParOf" srcId="{428C9570-5ED8-4B08-9274-DA5F2092594E}" destId="{D9BB33FB-D50B-4E7D-896F-91D51F68953A}" srcOrd="7" destOrd="0" presId="urn:microsoft.com/office/officeart/2005/8/layout/radial6"/>
    <dgm:cxn modelId="{47AEDCB7-F575-4D4E-847C-1C5EDD4FE5E5}" type="presParOf" srcId="{428C9570-5ED8-4B08-9274-DA5F2092594E}" destId="{54529D7A-E9C0-4688-9E8E-94FCD1ABDF1D}" srcOrd="8" destOrd="0" presId="urn:microsoft.com/office/officeart/2005/8/layout/radial6"/>
    <dgm:cxn modelId="{255F1454-B986-4FA0-930B-1C38F30BB14F}" type="presParOf" srcId="{428C9570-5ED8-4B08-9274-DA5F2092594E}" destId="{91462E82-60EE-4E50-A03A-90F3C51FE14D}" srcOrd="9" destOrd="0" presId="urn:microsoft.com/office/officeart/2005/8/layout/radial6"/>
    <dgm:cxn modelId="{FBBF223C-1BB4-4141-B299-1CE433EA154A}" type="presParOf" srcId="{428C9570-5ED8-4B08-9274-DA5F2092594E}" destId="{5D14822E-574D-43A5-BCA3-15A8A0CD91C8}" srcOrd="10" destOrd="0" presId="urn:microsoft.com/office/officeart/2005/8/layout/radial6"/>
    <dgm:cxn modelId="{A2866376-02AF-41A6-873E-05B47E917C6F}" type="presParOf" srcId="{428C9570-5ED8-4B08-9274-DA5F2092594E}" destId="{953E374A-3854-4132-81FC-181F12AD0937}" srcOrd="11" destOrd="0" presId="urn:microsoft.com/office/officeart/2005/8/layout/radial6"/>
    <dgm:cxn modelId="{FBADCE80-5CAE-4133-AE09-598FB097EE17}" type="presParOf" srcId="{428C9570-5ED8-4B08-9274-DA5F2092594E}" destId="{7AA02841-AF6E-4E64-9C1A-C14F9847205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4A5A71-4DEA-405C-BD86-097F4AE102E4}"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72634A9E-315C-4E82-A7C7-CB9CA9F628E8}">
      <dgm:prSet phldrT="[Text]"/>
      <dgm:spPr>
        <a:xfrm>
          <a:off x="2884854" y="1349"/>
          <a:ext cx="1236732" cy="1236732"/>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Arial"/>
              <a:ea typeface="+mn-ea"/>
              <a:cs typeface="+mn-cs"/>
            </a:rPr>
            <a:t>Staff</a:t>
          </a:r>
        </a:p>
      </dgm:t>
    </dgm:pt>
    <dgm:pt modelId="{250A045A-8A38-481B-8848-2759B4FB3605}" type="parTrans" cxnId="{C7425EA1-E0C6-4B26-B76C-7CFF87BB246B}">
      <dgm:prSet/>
      <dgm:spPr/>
      <dgm:t>
        <a:bodyPr/>
        <a:lstStyle/>
        <a:p>
          <a:endParaRPr lang="en-GB"/>
        </a:p>
      </dgm:t>
    </dgm:pt>
    <dgm:pt modelId="{47B3611B-738D-436B-A6BC-56F679C5E953}" type="sibTrans" cxnId="{C7425EA1-E0C6-4B26-B76C-7CFF87BB246B}">
      <dgm:prSet/>
      <dgm:spPr>
        <a:xfrm rot="2700000">
          <a:off x="3988727" y="1060581"/>
          <a:ext cx="328114" cy="417397"/>
        </a:xfrm>
        <a:solidFill>
          <a:srgbClr val="4F81BD">
            <a:tint val="60000"/>
            <a:hueOff val="0"/>
            <a:satOff val="0"/>
            <a:lumOff val="0"/>
            <a:alphaOff val="0"/>
          </a:srgbClr>
        </a:solidFill>
        <a:ln>
          <a:noFill/>
        </a:ln>
        <a:effectLst/>
      </dgm:spPr>
      <dgm:t>
        <a:bodyPr/>
        <a:lstStyle/>
        <a:p>
          <a:endParaRPr lang="en-GB">
            <a:solidFill>
              <a:sysClr val="window" lastClr="FFFFFF"/>
            </a:solidFill>
            <a:latin typeface="Arial"/>
            <a:ea typeface="+mn-ea"/>
            <a:cs typeface="+mn-cs"/>
          </a:endParaRPr>
        </a:p>
      </dgm:t>
    </dgm:pt>
    <dgm:pt modelId="{21E6FBE6-A864-4121-8651-9AF04B3BC2BE}">
      <dgm:prSet phldrT="[Text]"/>
      <dgm:spPr>
        <a:xfrm>
          <a:off x="2884854" y="2625871"/>
          <a:ext cx="1236732" cy="1236732"/>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Arial"/>
              <a:ea typeface="+mn-ea"/>
              <a:cs typeface="+mn-cs"/>
            </a:rPr>
            <a:t>Third </a:t>
          </a:r>
          <a:r>
            <a:rPr lang="en-GB" dirty="0" smtClean="0">
              <a:solidFill>
                <a:sysClr val="window" lastClr="FFFFFF"/>
              </a:solidFill>
              <a:latin typeface="Arial"/>
              <a:ea typeface="+mn-ea"/>
              <a:cs typeface="+mn-cs"/>
            </a:rPr>
            <a:t>parties</a:t>
          </a:r>
          <a:endParaRPr lang="en-GB" dirty="0">
            <a:solidFill>
              <a:sysClr val="window" lastClr="FFFFFF"/>
            </a:solidFill>
            <a:latin typeface="Arial"/>
            <a:ea typeface="+mn-ea"/>
            <a:cs typeface="+mn-cs"/>
          </a:endParaRPr>
        </a:p>
      </dgm:t>
    </dgm:pt>
    <dgm:pt modelId="{219A5837-2B36-4E1D-9216-B07E3C37B826}" type="parTrans" cxnId="{7FB8BDEB-0665-4BC5-B8BE-690A441A7CE5}">
      <dgm:prSet/>
      <dgm:spPr/>
      <dgm:t>
        <a:bodyPr/>
        <a:lstStyle/>
        <a:p>
          <a:endParaRPr lang="en-GB"/>
        </a:p>
      </dgm:t>
    </dgm:pt>
    <dgm:pt modelId="{C1F02D2E-E6F6-42E4-9DF6-EB010AA51BB0}" type="sibTrans" cxnId="{7FB8BDEB-0665-4BC5-B8BE-690A441A7CE5}">
      <dgm:prSet/>
      <dgm:spPr>
        <a:xfrm rot="13500000">
          <a:off x="2689599" y="2385975"/>
          <a:ext cx="328114" cy="417397"/>
        </a:xfrm>
        <a:solidFill>
          <a:srgbClr val="4F81BD">
            <a:tint val="60000"/>
            <a:hueOff val="0"/>
            <a:satOff val="0"/>
            <a:lumOff val="0"/>
            <a:alphaOff val="0"/>
          </a:srgbClr>
        </a:solidFill>
        <a:ln>
          <a:noFill/>
        </a:ln>
        <a:effectLst/>
      </dgm:spPr>
      <dgm:t>
        <a:bodyPr/>
        <a:lstStyle/>
        <a:p>
          <a:endParaRPr lang="en-GB">
            <a:solidFill>
              <a:sysClr val="window" lastClr="FFFFFF"/>
            </a:solidFill>
            <a:latin typeface="Arial"/>
            <a:ea typeface="+mn-ea"/>
            <a:cs typeface="+mn-cs"/>
          </a:endParaRPr>
        </a:p>
      </dgm:t>
    </dgm:pt>
    <dgm:pt modelId="{55BE3748-357D-48E4-B50A-25070136E743}">
      <dgm:prSet phldrT="[Text]"/>
      <dgm:spPr>
        <a:xfrm>
          <a:off x="1572593" y="1313610"/>
          <a:ext cx="1236732" cy="1236732"/>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Arial"/>
              <a:ea typeface="+mn-ea"/>
              <a:cs typeface="+mn-cs"/>
            </a:rPr>
            <a:t>Disposal</a:t>
          </a:r>
        </a:p>
      </dgm:t>
    </dgm:pt>
    <dgm:pt modelId="{69602BA3-F1EF-489C-B135-925CE6663B5A}" type="parTrans" cxnId="{B65DB188-1156-414C-AF16-6A509C0C9156}">
      <dgm:prSet/>
      <dgm:spPr/>
      <dgm:t>
        <a:bodyPr/>
        <a:lstStyle/>
        <a:p>
          <a:endParaRPr lang="en-GB"/>
        </a:p>
      </dgm:t>
    </dgm:pt>
    <dgm:pt modelId="{3972F178-C011-45EA-A846-ECB5741EB14E}" type="sibTrans" cxnId="{B65DB188-1156-414C-AF16-6A509C0C9156}">
      <dgm:prSet/>
      <dgm:spPr>
        <a:xfrm rot="18900000">
          <a:off x="2676466" y="1073714"/>
          <a:ext cx="328114" cy="417397"/>
        </a:xfrm>
        <a:solidFill>
          <a:srgbClr val="4F81BD">
            <a:tint val="60000"/>
            <a:hueOff val="0"/>
            <a:satOff val="0"/>
            <a:lumOff val="0"/>
            <a:alphaOff val="0"/>
          </a:srgbClr>
        </a:solidFill>
        <a:ln>
          <a:noFill/>
        </a:ln>
        <a:effectLst/>
      </dgm:spPr>
      <dgm:t>
        <a:bodyPr/>
        <a:lstStyle/>
        <a:p>
          <a:endParaRPr lang="en-GB">
            <a:solidFill>
              <a:sysClr val="window" lastClr="FFFFFF"/>
            </a:solidFill>
            <a:latin typeface="Arial"/>
            <a:ea typeface="+mn-ea"/>
            <a:cs typeface="+mn-cs"/>
          </a:endParaRPr>
        </a:p>
      </dgm:t>
    </dgm:pt>
    <dgm:pt modelId="{C25A292F-48E2-4B31-AFB9-8EC1BA0E790F}" type="pres">
      <dgm:prSet presAssocID="{E94A5A71-4DEA-405C-BD86-097F4AE102E4}" presName="Name0" presStyleCnt="0">
        <dgm:presLayoutVars>
          <dgm:chMax val="7"/>
          <dgm:chPref val="7"/>
          <dgm:dir/>
          <dgm:animLvl val="lvl"/>
        </dgm:presLayoutVars>
      </dgm:prSet>
      <dgm:spPr/>
      <dgm:t>
        <a:bodyPr/>
        <a:lstStyle/>
        <a:p>
          <a:endParaRPr lang="en-GB"/>
        </a:p>
      </dgm:t>
    </dgm:pt>
    <dgm:pt modelId="{286CDD00-6680-4633-801D-A6C24EE60D76}" type="pres">
      <dgm:prSet presAssocID="{72634A9E-315C-4E82-A7C7-CB9CA9F628E8}" presName="Accent1" presStyleCnt="0"/>
      <dgm:spPr/>
    </dgm:pt>
    <dgm:pt modelId="{437333A6-0997-4D73-87FF-C54DE7DD07C3}" type="pres">
      <dgm:prSet presAssocID="{72634A9E-315C-4E82-A7C7-CB9CA9F628E8}" presName="Accent" presStyleLbl="node1" presStyleIdx="0" presStyleCnt="3"/>
      <dgm:spPr>
        <a:solidFill>
          <a:schemeClr val="accent3"/>
        </a:solidFill>
      </dgm:spPr>
      <dgm:t>
        <a:bodyPr/>
        <a:lstStyle/>
        <a:p>
          <a:endParaRPr lang="en-GB"/>
        </a:p>
      </dgm:t>
    </dgm:pt>
    <dgm:pt modelId="{AC7B9DF8-F1F0-4EF9-9294-7BBBC94D812F}" type="pres">
      <dgm:prSet presAssocID="{72634A9E-315C-4E82-A7C7-CB9CA9F628E8}" presName="Parent1" presStyleLbl="revTx" presStyleIdx="0" presStyleCnt="3">
        <dgm:presLayoutVars>
          <dgm:chMax val="1"/>
          <dgm:chPref val="1"/>
          <dgm:bulletEnabled val="1"/>
        </dgm:presLayoutVars>
      </dgm:prSet>
      <dgm:spPr/>
      <dgm:t>
        <a:bodyPr/>
        <a:lstStyle/>
        <a:p>
          <a:endParaRPr lang="en-GB"/>
        </a:p>
      </dgm:t>
    </dgm:pt>
    <dgm:pt modelId="{B5D81D3B-A33F-4D85-820C-5C883FB2A61C}" type="pres">
      <dgm:prSet presAssocID="{21E6FBE6-A864-4121-8651-9AF04B3BC2BE}" presName="Accent2" presStyleCnt="0"/>
      <dgm:spPr/>
    </dgm:pt>
    <dgm:pt modelId="{E97863C1-27B4-45AE-B488-61EA4CCCF19D}" type="pres">
      <dgm:prSet presAssocID="{21E6FBE6-A864-4121-8651-9AF04B3BC2BE}" presName="Accent" presStyleLbl="node1" presStyleIdx="1" presStyleCnt="3"/>
      <dgm:spPr>
        <a:solidFill>
          <a:schemeClr val="accent3"/>
        </a:solidFill>
      </dgm:spPr>
      <dgm:t>
        <a:bodyPr/>
        <a:lstStyle/>
        <a:p>
          <a:endParaRPr lang="en-GB"/>
        </a:p>
      </dgm:t>
    </dgm:pt>
    <dgm:pt modelId="{2DA301E8-E8EA-4465-856F-A459924FAB3A}" type="pres">
      <dgm:prSet presAssocID="{21E6FBE6-A864-4121-8651-9AF04B3BC2BE}" presName="Parent2" presStyleLbl="revTx" presStyleIdx="1" presStyleCnt="3">
        <dgm:presLayoutVars>
          <dgm:chMax val="1"/>
          <dgm:chPref val="1"/>
          <dgm:bulletEnabled val="1"/>
        </dgm:presLayoutVars>
      </dgm:prSet>
      <dgm:spPr/>
      <dgm:t>
        <a:bodyPr/>
        <a:lstStyle/>
        <a:p>
          <a:endParaRPr lang="en-GB"/>
        </a:p>
      </dgm:t>
    </dgm:pt>
    <dgm:pt modelId="{DFF3B5C7-B3C9-46D3-9ECF-2DD6A9333C28}" type="pres">
      <dgm:prSet presAssocID="{55BE3748-357D-48E4-B50A-25070136E743}" presName="Accent3" presStyleCnt="0"/>
      <dgm:spPr/>
    </dgm:pt>
    <dgm:pt modelId="{5DA9D817-1C21-46F9-8517-D4CDE85BE1EC}" type="pres">
      <dgm:prSet presAssocID="{55BE3748-357D-48E4-B50A-25070136E743}" presName="Accent" presStyleLbl="node1" presStyleIdx="2" presStyleCnt="3"/>
      <dgm:spPr>
        <a:solidFill>
          <a:schemeClr val="accent3"/>
        </a:solidFill>
      </dgm:spPr>
      <dgm:t>
        <a:bodyPr/>
        <a:lstStyle/>
        <a:p>
          <a:endParaRPr lang="en-GB"/>
        </a:p>
      </dgm:t>
    </dgm:pt>
    <dgm:pt modelId="{E29EFFEA-0901-49E5-83F1-AA7A7C881D22}" type="pres">
      <dgm:prSet presAssocID="{55BE3748-357D-48E4-B50A-25070136E743}" presName="Parent3" presStyleLbl="revTx" presStyleIdx="2" presStyleCnt="3">
        <dgm:presLayoutVars>
          <dgm:chMax val="1"/>
          <dgm:chPref val="1"/>
          <dgm:bulletEnabled val="1"/>
        </dgm:presLayoutVars>
      </dgm:prSet>
      <dgm:spPr/>
      <dgm:t>
        <a:bodyPr/>
        <a:lstStyle/>
        <a:p>
          <a:endParaRPr lang="en-GB"/>
        </a:p>
      </dgm:t>
    </dgm:pt>
  </dgm:ptLst>
  <dgm:cxnLst>
    <dgm:cxn modelId="{C6A192AA-C55E-4FBB-BC9E-8C7C8D56C4C0}" type="presOf" srcId="{21E6FBE6-A864-4121-8651-9AF04B3BC2BE}" destId="{2DA301E8-E8EA-4465-856F-A459924FAB3A}" srcOrd="0" destOrd="0" presId="urn:microsoft.com/office/officeart/2009/layout/CircleArrowProcess"/>
    <dgm:cxn modelId="{1BAC6050-2EB6-42C4-AAD4-B4AE2689766F}" type="presOf" srcId="{55BE3748-357D-48E4-B50A-25070136E743}" destId="{E29EFFEA-0901-49E5-83F1-AA7A7C881D22}" srcOrd="0" destOrd="0" presId="urn:microsoft.com/office/officeart/2009/layout/CircleArrowProcess"/>
    <dgm:cxn modelId="{C7425EA1-E0C6-4B26-B76C-7CFF87BB246B}" srcId="{E94A5A71-4DEA-405C-BD86-097F4AE102E4}" destId="{72634A9E-315C-4E82-A7C7-CB9CA9F628E8}" srcOrd="0" destOrd="0" parTransId="{250A045A-8A38-481B-8848-2759B4FB3605}" sibTransId="{47B3611B-738D-436B-A6BC-56F679C5E953}"/>
    <dgm:cxn modelId="{1A603311-F14A-47EC-A0D9-8131BCC772AD}" type="presOf" srcId="{E94A5A71-4DEA-405C-BD86-097F4AE102E4}" destId="{C25A292F-48E2-4B31-AFB9-8EC1BA0E790F}" srcOrd="0" destOrd="0" presId="urn:microsoft.com/office/officeart/2009/layout/CircleArrowProcess"/>
    <dgm:cxn modelId="{1B7E0B60-C9C9-4700-BA1F-382D4014B795}" type="presOf" srcId="{72634A9E-315C-4E82-A7C7-CB9CA9F628E8}" destId="{AC7B9DF8-F1F0-4EF9-9294-7BBBC94D812F}" srcOrd="0" destOrd="0" presId="urn:microsoft.com/office/officeart/2009/layout/CircleArrowProcess"/>
    <dgm:cxn modelId="{7FB8BDEB-0665-4BC5-B8BE-690A441A7CE5}" srcId="{E94A5A71-4DEA-405C-BD86-097F4AE102E4}" destId="{21E6FBE6-A864-4121-8651-9AF04B3BC2BE}" srcOrd="1" destOrd="0" parTransId="{219A5837-2B36-4E1D-9216-B07E3C37B826}" sibTransId="{C1F02D2E-E6F6-42E4-9DF6-EB010AA51BB0}"/>
    <dgm:cxn modelId="{B65DB188-1156-414C-AF16-6A509C0C9156}" srcId="{E94A5A71-4DEA-405C-BD86-097F4AE102E4}" destId="{55BE3748-357D-48E4-B50A-25070136E743}" srcOrd="2" destOrd="0" parTransId="{69602BA3-F1EF-489C-B135-925CE6663B5A}" sibTransId="{3972F178-C011-45EA-A846-ECB5741EB14E}"/>
    <dgm:cxn modelId="{5029DF42-4F27-474D-8109-8AFBD7C8E86C}" type="presParOf" srcId="{C25A292F-48E2-4B31-AFB9-8EC1BA0E790F}" destId="{286CDD00-6680-4633-801D-A6C24EE60D76}" srcOrd="0" destOrd="0" presId="urn:microsoft.com/office/officeart/2009/layout/CircleArrowProcess"/>
    <dgm:cxn modelId="{D60A4A99-FADA-4477-9F95-201BBDEF8EDC}" type="presParOf" srcId="{286CDD00-6680-4633-801D-A6C24EE60D76}" destId="{437333A6-0997-4D73-87FF-C54DE7DD07C3}" srcOrd="0" destOrd="0" presId="urn:microsoft.com/office/officeart/2009/layout/CircleArrowProcess"/>
    <dgm:cxn modelId="{AB23B138-CD46-42D0-AA86-4A5A628A4DDE}" type="presParOf" srcId="{C25A292F-48E2-4B31-AFB9-8EC1BA0E790F}" destId="{AC7B9DF8-F1F0-4EF9-9294-7BBBC94D812F}" srcOrd="1" destOrd="0" presId="urn:microsoft.com/office/officeart/2009/layout/CircleArrowProcess"/>
    <dgm:cxn modelId="{55598116-897A-40E9-8CC0-B2FA12A38BD4}" type="presParOf" srcId="{C25A292F-48E2-4B31-AFB9-8EC1BA0E790F}" destId="{B5D81D3B-A33F-4D85-820C-5C883FB2A61C}" srcOrd="2" destOrd="0" presId="urn:microsoft.com/office/officeart/2009/layout/CircleArrowProcess"/>
    <dgm:cxn modelId="{37E0E9F1-9E2E-471C-BF21-E0E201F744A6}" type="presParOf" srcId="{B5D81D3B-A33F-4D85-820C-5C883FB2A61C}" destId="{E97863C1-27B4-45AE-B488-61EA4CCCF19D}" srcOrd="0" destOrd="0" presId="urn:microsoft.com/office/officeart/2009/layout/CircleArrowProcess"/>
    <dgm:cxn modelId="{02440654-F3D7-40C4-B5B8-201CC8DAE49A}" type="presParOf" srcId="{C25A292F-48E2-4B31-AFB9-8EC1BA0E790F}" destId="{2DA301E8-E8EA-4465-856F-A459924FAB3A}" srcOrd="3" destOrd="0" presId="urn:microsoft.com/office/officeart/2009/layout/CircleArrowProcess"/>
    <dgm:cxn modelId="{904F255D-DE1E-4158-B4F7-46DBBB51AF42}" type="presParOf" srcId="{C25A292F-48E2-4B31-AFB9-8EC1BA0E790F}" destId="{DFF3B5C7-B3C9-46D3-9ECF-2DD6A9333C28}" srcOrd="4" destOrd="0" presId="urn:microsoft.com/office/officeart/2009/layout/CircleArrowProcess"/>
    <dgm:cxn modelId="{F2D12684-6591-4934-B8F9-582B4B3A3ABB}" type="presParOf" srcId="{DFF3B5C7-B3C9-46D3-9ECF-2DD6A9333C28}" destId="{5DA9D817-1C21-46F9-8517-D4CDE85BE1EC}" srcOrd="0" destOrd="0" presId="urn:microsoft.com/office/officeart/2009/layout/CircleArrowProcess"/>
    <dgm:cxn modelId="{3FEC1BB4-E5F4-43AB-BB28-9ADEF286285F}" type="presParOf" srcId="{C25A292F-48E2-4B31-AFB9-8EC1BA0E790F}" destId="{E29EFFEA-0901-49E5-83F1-AA7A7C881D2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02841-AF6E-4E64-9C1A-C14F98472059}">
      <dsp:nvSpPr>
        <dsp:cNvPr id="0" name=""/>
        <dsp:cNvSpPr/>
      </dsp:nvSpPr>
      <dsp:spPr>
        <a:xfrm>
          <a:off x="2466028" y="431548"/>
          <a:ext cx="2881318" cy="2881318"/>
        </a:xfrm>
        <a:prstGeom prst="blockArc">
          <a:avLst>
            <a:gd name="adj1" fmla="val 10800000"/>
            <a:gd name="adj2" fmla="val 16200000"/>
            <a:gd name="adj3" fmla="val 4638"/>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1462E82-60EE-4E50-A03A-90F3C51FE14D}">
      <dsp:nvSpPr>
        <dsp:cNvPr id="0" name=""/>
        <dsp:cNvSpPr/>
      </dsp:nvSpPr>
      <dsp:spPr>
        <a:xfrm>
          <a:off x="2466028" y="431548"/>
          <a:ext cx="2881318" cy="2881318"/>
        </a:xfrm>
        <a:prstGeom prst="blockArc">
          <a:avLst>
            <a:gd name="adj1" fmla="val 5400000"/>
            <a:gd name="adj2" fmla="val 10800000"/>
            <a:gd name="adj3" fmla="val 4638"/>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9DA305B-788B-411A-BA2F-E367C3DCB26E}">
      <dsp:nvSpPr>
        <dsp:cNvPr id="0" name=""/>
        <dsp:cNvSpPr/>
      </dsp:nvSpPr>
      <dsp:spPr>
        <a:xfrm>
          <a:off x="2466028" y="431548"/>
          <a:ext cx="2881318" cy="2881318"/>
        </a:xfrm>
        <a:prstGeom prst="blockArc">
          <a:avLst>
            <a:gd name="adj1" fmla="val 0"/>
            <a:gd name="adj2" fmla="val 5400000"/>
            <a:gd name="adj3" fmla="val 4638"/>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3997D3D-A595-4C5B-8922-D5F4C4A8C848}">
      <dsp:nvSpPr>
        <dsp:cNvPr id="0" name=""/>
        <dsp:cNvSpPr/>
      </dsp:nvSpPr>
      <dsp:spPr>
        <a:xfrm>
          <a:off x="2466028" y="431548"/>
          <a:ext cx="2881318" cy="2881318"/>
        </a:xfrm>
        <a:prstGeom prst="blockArc">
          <a:avLst>
            <a:gd name="adj1" fmla="val 16200000"/>
            <a:gd name="adj2" fmla="val 0"/>
            <a:gd name="adj3" fmla="val 4638"/>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D778B14-0AF3-442F-A101-DD5561B04D86}">
      <dsp:nvSpPr>
        <dsp:cNvPr id="0" name=""/>
        <dsp:cNvSpPr/>
      </dsp:nvSpPr>
      <dsp:spPr>
        <a:xfrm>
          <a:off x="3243810" y="1209330"/>
          <a:ext cx="1325755" cy="1325755"/>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PC Cascading</a:t>
          </a:r>
          <a:endParaRPr lang="en-GB" sz="1700" kern="1200" dirty="0"/>
        </a:p>
      </dsp:txBody>
      <dsp:txXfrm>
        <a:off x="3437962" y="1403482"/>
        <a:ext cx="937451" cy="937451"/>
      </dsp:txXfrm>
    </dsp:sp>
    <dsp:sp modelId="{C5799A40-7B16-4146-9AF4-6A22A84BEB08}">
      <dsp:nvSpPr>
        <dsp:cNvPr id="0" name=""/>
        <dsp:cNvSpPr/>
      </dsp:nvSpPr>
      <dsp:spPr>
        <a:xfrm>
          <a:off x="3442673" y="943"/>
          <a:ext cx="928029" cy="928029"/>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Waste and Recycling</a:t>
          </a:r>
          <a:endParaRPr lang="en-GB" sz="900" kern="1200" dirty="0"/>
        </a:p>
      </dsp:txBody>
      <dsp:txXfrm>
        <a:off x="3578580" y="136850"/>
        <a:ext cx="656215" cy="656215"/>
      </dsp:txXfrm>
    </dsp:sp>
    <dsp:sp modelId="{0A3713E1-7F5B-45BE-939B-5A12C206FD7D}">
      <dsp:nvSpPr>
        <dsp:cNvPr id="0" name=""/>
        <dsp:cNvSpPr/>
      </dsp:nvSpPr>
      <dsp:spPr>
        <a:xfrm>
          <a:off x="4849923" y="1408193"/>
          <a:ext cx="928029" cy="928029"/>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Records management</a:t>
          </a:r>
          <a:endParaRPr lang="en-GB" sz="900" kern="1200" dirty="0"/>
        </a:p>
      </dsp:txBody>
      <dsp:txXfrm>
        <a:off x="4985830" y="1544100"/>
        <a:ext cx="656215" cy="656215"/>
      </dsp:txXfrm>
    </dsp:sp>
    <dsp:sp modelId="{D9BB33FB-D50B-4E7D-896F-91D51F68953A}">
      <dsp:nvSpPr>
        <dsp:cNvPr id="0" name=""/>
        <dsp:cNvSpPr/>
      </dsp:nvSpPr>
      <dsp:spPr>
        <a:xfrm>
          <a:off x="3442673" y="2815443"/>
          <a:ext cx="928029" cy="928029"/>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SRS</a:t>
          </a:r>
          <a:endParaRPr lang="en-GB" sz="900" kern="1200" dirty="0"/>
        </a:p>
      </dsp:txBody>
      <dsp:txXfrm>
        <a:off x="3578580" y="2951350"/>
        <a:ext cx="656215" cy="656215"/>
      </dsp:txXfrm>
    </dsp:sp>
    <dsp:sp modelId="{5D14822E-574D-43A5-BCA3-15A8A0CD91C8}">
      <dsp:nvSpPr>
        <dsp:cNvPr id="0" name=""/>
        <dsp:cNvSpPr/>
      </dsp:nvSpPr>
      <dsp:spPr>
        <a:xfrm>
          <a:off x="2035423" y="1408193"/>
          <a:ext cx="928029" cy="928029"/>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IS</a:t>
          </a:r>
          <a:endParaRPr lang="en-GB" sz="900" kern="1200" dirty="0"/>
        </a:p>
      </dsp:txBody>
      <dsp:txXfrm>
        <a:off x="2171330" y="1544100"/>
        <a:ext cx="656215" cy="656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333A6-0997-4D73-87FF-C54DE7DD07C3}">
      <dsp:nvSpPr>
        <dsp:cNvPr id="0" name=""/>
        <dsp:cNvSpPr/>
      </dsp:nvSpPr>
      <dsp:spPr>
        <a:xfrm>
          <a:off x="2852366" y="0"/>
          <a:ext cx="1802287" cy="1802561"/>
        </a:xfrm>
        <a:prstGeom prst="circularArrow">
          <a:avLst>
            <a:gd name="adj1" fmla="val 10980"/>
            <a:gd name="adj2" fmla="val 1142322"/>
            <a:gd name="adj3" fmla="val 4500000"/>
            <a:gd name="adj4" fmla="val 10800000"/>
            <a:gd name="adj5" fmla="val 125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B9DF8-F1F0-4EF9-9294-7BBBC94D812F}">
      <dsp:nvSpPr>
        <dsp:cNvPr id="0" name=""/>
        <dsp:cNvSpPr/>
      </dsp:nvSpPr>
      <dsp:spPr>
        <a:xfrm>
          <a:off x="3250731" y="650779"/>
          <a:ext cx="1001496" cy="500628"/>
        </a:xfrm>
        <a:prstGeom prst="rect">
          <a:avLst/>
        </a:prstGeom>
        <a:solidFill>
          <a:schemeClr val="tx2"/>
        </a:solidFill>
        <a:ln w="25400" cap="flat" cmpd="sng" algn="ctr">
          <a:solidFill>
            <a:sysClr val="window" lastClr="FFFFFF">
              <a:hueOff val="0"/>
              <a:satOff val="0"/>
              <a:lumOff val="0"/>
              <a:alphaOff val="0"/>
            </a:sysClr>
          </a:solidFill>
          <a:prstDash val="solid"/>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solidFill>
                <a:sysClr val="window" lastClr="FFFFFF"/>
              </a:solidFill>
              <a:latin typeface="Arial"/>
              <a:ea typeface="+mn-ea"/>
              <a:cs typeface="+mn-cs"/>
            </a:rPr>
            <a:t>Staff</a:t>
          </a:r>
        </a:p>
      </dsp:txBody>
      <dsp:txXfrm>
        <a:off x="3250731" y="650779"/>
        <a:ext cx="1001496" cy="500628"/>
      </dsp:txXfrm>
    </dsp:sp>
    <dsp:sp modelId="{E97863C1-27B4-45AE-B488-61EA4CCCF19D}">
      <dsp:nvSpPr>
        <dsp:cNvPr id="0" name=""/>
        <dsp:cNvSpPr/>
      </dsp:nvSpPr>
      <dsp:spPr>
        <a:xfrm>
          <a:off x="2351787" y="1035705"/>
          <a:ext cx="1802287" cy="1802561"/>
        </a:xfrm>
        <a:prstGeom prst="leftCircularArrow">
          <a:avLst>
            <a:gd name="adj1" fmla="val 10980"/>
            <a:gd name="adj2" fmla="val 1142322"/>
            <a:gd name="adj3" fmla="val 6300000"/>
            <a:gd name="adj4" fmla="val 18900000"/>
            <a:gd name="adj5" fmla="val 125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301E8-E8EA-4465-856F-A459924FAB3A}">
      <dsp:nvSpPr>
        <dsp:cNvPr id="0" name=""/>
        <dsp:cNvSpPr/>
      </dsp:nvSpPr>
      <dsp:spPr>
        <a:xfrm>
          <a:off x="2752183" y="1692476"/>
          <a:ext cx="1001496" cy="500628"/>
        </a:xfrm>
        <a:prstGeom prst="rect">
          <a:avLst/>
        </a:prstGeom>
        <a:solidFill>
          <a:schemeClr val="tx2"/>
        </a:solidFill>
        <a:ln w="25400" cap="flat" cmpd="sng" algn="ctr">
          <a:solidFill>
            <a:sysClr val="window" lastClr="FFFFFF">
              <a:hueOff val="0"/>
              <a:satOff val="0"/>
              <a:lumOff val="0"/>
              <a:alphaOff val="0"/>
            </a:sysClr>
          </a:solidFill>
          <a:prstDash val="solid"/>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solidFill>
                <a:sysClr val="window" lastClr="FFFFFF"/>
              </a:solidFill>
              <a:latin typeface="Arial"/>
              <a:ea typeface="+mn-ea"/>
              <a:cs typeface="+mn-cs"/>
            </a:rPr>
            <a:t>Third </a:t>
          </a:r>
          <a:r>
            <a:rPr lang="en-GB" sz="1800" kern="1200" dirty="0" smtClean="0">
              <a:solidFill>
                <a:sysClr val="window" lastClr="FFFFFF"/>
              </a:solidFill>
              <a:latin typeface="Arial"/>
              <a:ea typeface="+mn-ea"/>
              <a:cs typeface="+mn-cs"/>
            </a:rPr>
            <a:t>parties</a:t>
          </a:r>
          <a:endParaRPr lang="en-GB" sz="1800" kern="1200" dirty="0">
            <a:solidFill>
              <a:sysClr val="window" lastClr="FFFFFF"/>
            </a:solidFill>
            <a:latin typeface="Arial"/>
            <a:ea typeface="+mn-ea"/>
            <a:cs typeface="+mn-cs"/>
          </a:endParaRPr>
        </a:p>
      </dsp:txBody>
      <dsp:txXfrm>
        <a:off x="2752183" y="1692476"/>
        <a:ext cx="1001496" cy="500628"/>
      </dsp:txXfrm>
    </dsp:sp>
    <dsp:sp modelId="{5DA9D817-1C21-46F9-8517-D4CDE85BE1EC}">
      <dsp:nvSpPr>
        <dsp:cNvPr id="0" name=""/>
        <dsp:cNvSpPr/>
      </dsp:nvSpPr>
      <dsp:spPr>
        <a:xfrm>
          <a:off x="2980642" y="2195351"/>
          <a:ext cx="1548444" cy="1549064"/>
        </a:xfrm>
        <a:prstGeom prst="blockArc">
          <a:avLst>
            <a:gd name="adj1" fmla="val 13500000"/>
            <a:gd name="adj2" fmla="val 10800000"/>
            <a:gd name="adj3" fmla="val 1274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9EFFEA-0901-49E5-83F1-AA7A7C881D22}">
      <dsp:nvSpPr>
        <dsp:cNvPr id="0" name=""/>
        <dsp:cNvSpPr/>
      </dsp:nvSpPr>
      <dsp:spPr>
        <a:xfrm>
          <a:off x="3253100" y="2735670"/>
          <a:ext cx="1001496" cy="500628"/>
        </a:xfrm>
        <a:prstGeom prst="rect">
          <a:avLst/>
        </a:prstGeom>
        <a:solidFill>
          <a:schemeClr val="tx2"/>
        </a:solidFill>
        <a:ln w="25400" cap="flat" cmpd="sng" algn="ctr">
          <a:solidFill>
            <a:sysClr val="window" lastClr="FFFFFF">
              <a:hueOff val="0"/>
              <a:satOff val="0"/>
              <a:lumOff val="0"/>
              <a:alphaOff val="0"/>
            </a:sysClr>
          </a:solidFill>
          <a:prstDash val="solid"/>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a:solidFill>
                <a:sysClr val="window" lastClr="FFFFFF"/>
              </a:solidFill>
              <a:latin typeface="Arial"/>
              <a:ea typeface="+mn-ea"/>
              <a:cs typeface="+mn-cs"/>
            </a:rPr>
            <a:t>Disposal</a:t>
          </a:r>
        </a:p>
      </dsp:txBody>
      <dsp:txXfrm>
        <a:off x="3253100" y="2735670"/>
        <a:ext cx="1001496" cy="50062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50CA6-07E0-48CD-A02A-B10B8534E584}" type="datetimeFigureOut">
              <a:rPr lang="en-GB" smtClean="0"/>
              <a:t>20/05/2015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0509B7-13C8-48FC-97CC-CEA558D77328}" type="slidenum">
              <a:rPr lang="en-GB" smtClean="0"/>
              <a:t>‹#›</a:t>
            </a:fld>
            <a:endParaRPr lang="en-GB" dirty="0"/>
          </a:p>
        </p:txBody>
      </p:sp>
    </p:spTree>
    <p:extLst>
      <p:ext uri="{BB962C8B-B14F-4D97-AF65-F5344CB8AC3E}">
        <p14:creationId xmlns:p14="http://schemas.microsoft.com/office/powerpoint/2010/main" val="126710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Hi my name is Alan Peddie, SRS Projects Coordinator at the UoE</a:t>
            </a:r>
          </a:p>
          <a:p>
            <a:endParaRPr lang="en-GB" baseline="0" dirty="0" smtClean="0"/>
          </a:p>
          <a:p>
            <a:r>
              <a:rPr lang="en-GB" baseline="0" dirty="0" smtClean="0"/>
              <a:t>Thanks for having me etc. What am I going to be talking about today</a:t>
            </a:r>
          </a:p>
          <a:p>
            <a:endParaRPr lang="en-GB" baseline="0" dirty="0" smtClean="0"/>
          </a:p>
          <a:p>
            <a:r>
              <a:rPr lang="en-GB" baseline="0" dirty="0" smtClean="0"/>
              <a:t>1 – A little bit about who I am, what I do and how I got involved in this project</a:t>
            </a:r>
          </a:p>
          <a:p>
            <a:r>
              <a:rPr lang="en-GB" baseline="0" dirty="0" smtClean="0"/>
              <a:t>2 – The challenges at the University in terms of reuse and equipment exchange</a:t>
            </a:r>
          </a:p>
          <a:p>
            <a:r>
              <a:rPr lang="en-GB" baseline="0" dirty="0" smtClean="0"/>
              <a:t>3 – What is WARPIT and how we used the WARPIT system</a:t>
            </a:r>
          </a:p>
          <a:p>
            <a:r>
              <a:rPr lang="en-GB" baseline="0" dirty="0" smtClean="0"/>
              <a:t>4 – A bit about how we are integrating PC cascading into the project</a:t>
            </a:r>
          </a:p>
          <a:p>
            <a:r>
              <a:rPr lang="en-GB" baseline="0" dirty="0" smtClean="0"/>
              <a:t>5 – The results from using the system so far and possible next steps</a:t>
            </a:r>
          </a:p>
          <a:p>
            <a:endParaRPr lang="en-GB" baseline="0" dirty="0" smtClean="0"/>
          </a:p>
        </p:txBody>
      </p:sp>
      <p:sp>
        <p:nvSpPr>
          <p:cNvPr id="4" name="Slide Number Placeholder 3"/>
          <p:cNvSpPr>
            <a:spLocks noGrp="1"/>
          </p:cNvSpPr>
          <p:nvPr>
            <p:ph type="sldNum" sz="quarter" idx="10"/>
          </p:nvPr>
        </p:nvSpPr>
        <p:spPr/>
        <p:txBody>
          <a:bodyPr/>
          <a:lstStyle/>
          <a:p>
            <a:fld id="{FD0509B7-13C8-48FC-97CC-CEA558D77328}" type="slidenum">
              <a:rPr lang="en-GB" smtClean="0"/>
              <a:t>1</a:t>
            </a:fld>
            <a:endParaRPr lang="en-GB" dirty="0"/>
          </a:p>
        </p:txBody>
      </p:sp>
    </p:spTree>
    <p:extLst>
      <p:ext uri="{BB962C8B-B14F-4D97-AF65-F5344CB8AC3E}">
        <p14:creationId xmlns:p14="http://schemas.microsoft.com/office/powerpoint/2010/main" val="3169568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Tx/>
              <a:buNone/>
              <a:defRPr/>
            </a:pPr>
            <a:r>
              <a:rPr lang="en-GB" baseline="0" dirty="0" smtClean="0"/>
              <a:t>Claiming an item</a:t>
            </a:r>
          </a:p>
          <a:p>
            <a:pPr marL="171450" indent="-171450" eaLnBrk="1" fontAlgn="auto" hangingPunct="1">
              <a:spcBef>
                <a:spcPts val="0"/>
              </a:spcBef>
              <a:spcAft>
                <a:spcPts val="0"/>
              </a:spcAft>
              <a:buFontTx/>
              <a:buChar char="-"/>
              <a:defRPr/>
            </a:pPr>
            <a:endParaRPr lang="en-GB" baseline="0" dirty="0" smtClean="0"/>
          </a:p>
          <a:p>
            <a:pPr marL="0" indent="0" eaLnBrk="1" fontAlgn="auto" hangingPunct="1">
              <a:spcBef>
                <a:spcPts val="0"/>
              </a:spcBef>
              <a:spcAft>
                <a:spcPts val="0"/>
              </a:spcAft>
              <a:buFontTx/>
              <a:buNone/>
              <a:defRPr/>
            </a:pPr>
            <a:r>
              <a:rPr lang="en-GB" baseline="0" dirty="0" smtClean="0"/>
              <a:t>Click on the item, click claim (or amount)</a:t>
            </a:r>
          </a:p>
          <a:p>
            <a:pPr marL="171450" indent="-171450" eaLnBrk="1" fontAlgn="auto" hangingPunct="1">
              <a:spcBef>
                <a:spcPts val="0"/>
              </a:spcBef>
              <a:spcAft>
                <a:spcPts val="0"/>
              </a:spcAft>
              <a:buFontTx/>
              <a:buChar char="-"/>
              <a:defRPr/>
            </a:pPr>
            <a:endParaRPr lang="en-GB" baseline="0" dirty="0" smtClean="0"/>
          </a:p>
          <a:p>
            <a:pPr marL="0" indent="0" eaLnBrk="1" fontAlgn="auto" hangingPunct="1">
              <a:spcBef>
                <a:spcPts val="0"/>
              </a:spcBef>
              <a:spcAft>
                <a:spcPts val="0"/>
              </a:spcAft>
              <a:buFontTx/>
              <a:buNone/>
              <a:defRPr/>
            </a:pPr>
            <a:r>
              <a:rPr lang="en-GB" baseline="0" dirty="0" smtClean="0"/>
              <a:t>Email triggers to person who uploaded the item</a:t>
            </a:r>
            <a:endParaRPr lang="en-GB" dirty="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Tx/>
              <a:buNone/>
            </a:pPr>
            <a:r>
              <a:rPr lang="en-US" altLang="en-US" baseline="0" dirty="0" smtClean="0"/>
              <a:t>Back of house you can customize messages that go to people using the site</a:t>
            </a:r>
          </a:p>
          <a:p>
            <a:pPr marL="171450" indent="-171450" eaLnBrk="1" hangingPunct="1">
              <a:spcBef>
                <a:spcPct val="0"/>
              </a:spcBef>
              <a:buFontTx/>
              <a:buChar char="-"/>
            </a:pPr>
            <a:endParaRPr lang="en-US" altLang="en-US" baseline="0" dirty="0" smtClean="0"/>
          </a:p>
          <a:p>
            <a:pPr marL="0" indent="0" eaLnBrk="1" hangingPunct="1">
              <a:spcBef>
                <a:spcPct val="0"/>
              </a:spcBef>
              <a:buFontTx/>
              <a:buNone/>
            </a:pPr>
            <a:r>
              <a:rPr lang="en-US" altLang="en-US" baseline="0" dirty="0" smtClean="0"/>
              <a:t>Particular way of disposing of electronic waste, it can trigger an email explaining what to do with it</a:t>
            </a:r>
          </a:p>
          <a:p>
            <a:pPr marL="171450" indent="-171450" eaLnBrk="1" hangingPunct="1">
              <a:spcBef>
                <a:spcPct val="0"/>
              </a:spcBef>
              <a:buFontTx/>
              <a:buChar char="-"/>
            </a:pPr>
            <a:endParaRPr lang="en-US" altLang="en-US" baseline="0" dirty="0" smtClean="0"/>
          </a:p>
          <a:p>
            <a:pPr marL="0" indent="0" eaLnBrk="1" hangingPunct="1">
              <a:spcBef>
                <a:spcPct val="0"/>
              </a:spcBef>
              <a:buFontTx/>
              <a:buNone/>
            </a:pPr>
            <a:r>
              <a:rPr lang="en-US" altLang="en-US" baseline="0" dirty="0" smtClean="0"/>
              <a:t>Claim confirmation email, </a:t>
            </a:r>
            <a:r>
              <a:rPr lang="en-US" altLang="en-US" baseline="0" dirty="0" err="1" smtClean="0"/>
              <a:t>etc</a:t>
            </a:r>
            <a:r>
              <a:rPr lang="en-US" altLang="en-US" baseline="0" dirty="0" smtClean="0"/>
              <a:t>, </a:t>
            </a:r>
            <a:r>
              <a:rPr lang="en-US" altLang="en-US" baseline="0" dirty="0" err="1" smtClean="0"/>
              <a:t>etc</a:t>
            </a:r>
            <a:endParaRPr lang="en-US" altLang="en-US" baseline="0" dirty="0" smtClean="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Does reporting for you</a:t>
            </a:r>
          </a:p>
          <a:p>
            <a:pPr marL="171450" indent="-171450">
              <a:buFontTx/>
              <a:buChar char="-"/>
            </a:pPr>
            <a:endParaRPr lang="en-GB" baseline="0" dirty="0" smtClean="0"/>
          </a:p>
          <a:p>
            <a:pPr marL="0" indent="0">
              <a:buFontTx/>
              <a:buNone/>
            </a:pPr>
            <a:r>
              <a:rPr lang="en-GB" baseline="0" dirty="0" smtClean="0"/>
              <a:t>Transactions report, convert to excel files</a:t>
            </a:r>
          </a:p>
          <a:p>
            <a:pPr marL="0" indent="0">
              <a:buFontTx/>
              <a:buNone/>
            </a:pPr>
            <a:endParaRPr lang="en-GB" baseline="0" dirty="0" smtClean="0"/>
          </a:p>
          <a:p>
            <a:pPr marL="0" indent="0">
              <a:buFontTx/>
              <a:buNone/>
            </a:pPr>
            <a:r>
              <a:rPr lang="en-GB" baseline="0" dirty="0" smtClean="0"/>
              <a:t>User reports, who is claiming, who is listing, types of items shifting, types of items not shifting</a:t>
            </a:r>
            <a:endParaRPr lang="en-GB" dirty="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Tx/>
              <a:buNone/>
            </a:pPr>
            <a:r>
              <a:rPr lang="en-US" altLang="en-US" dirty="0" smtClean="0"/>
              <a:t>Now</a:t>
            </a:r>
            <a:r>
              <a:rPr lang="en-US" altLang="en-US" baseline="0" dirty="0" smtClean="0"/>
              <a:t> we know the challenged, now we know how the site works, lets put it in action</a:t>
            </a:r>
            <a:endParaRPr lang="en-US" altLang="en-US" dirty="0" smtClean="0"/>
          </a:p>
          <a:p>
            <a:pPr marL="0" indent="0" eaLnBrk="1" hangingPunct="1">
              <a:spcBef>
                <a:spcPct val="0"/>
              </a:spcBef>
              <a:buFontTx/>
              <a:buNone/>
            </a:pPr>
            <a:endParaRPr lang="en-US" altLang="en-US" dirty="0" smtClean="0"/>
          </a:p>
          <a:p>
            <a:pPr marL="0" indent="0" eaLnBrk="1" hangingPunct="1">
              <a:spcBef>
                <a:spcPct val="0"/>
              </a:spcBef>
              <a:buFontTx/>
              <a:buNone/>
            </a:pPr>
            <a:r>
              <a:rPr lang="en-US" altLang="en-US" dirty="0" smtClean="0"/>
              <a:t>Let a select group of people use an online portal to swap a limited amount of items and see if it works (Mid December</a:t>
            </a:r>
            <a:r>
              <a:rPr lang="en-US" altLang="en-US" baseline="0" dirty="0" smtClean="0"/>
              <a:t> – March)</a:t>
            </a:r>
          </a:p>
          <a:p>
            <a:pPr marL="171450" indent="-171450" eaLnBrk="1" hangingPunct="1">
              <a:spcBef>
                <a:spcPct val="0"/>
              </a:spcBef>
              <a:buFontTx/>
              <a:buChar char="-"/>
            </a:pPr>
            <a:endParaRPr lang="en-US" altLang="en-US" dirty="0" smtClean="0"/>
          </a:p>
          <a:p>
            <a:pPr marL="0" indent="0" eaLnBrk="1" hangingPunct="1">
              <a:spcBef>
                <a:spcPct val="0"/>
              </a:spcBef>
              <a:buFontTx/>
              <a:buNone/>
            </a:pPr>
            <a:r>
              <a:rPr lang="en-US" altLang="en-US" dirty="0" smtClean="0"/>
              <a:t>After 1 month we realized the site worked fine</a:t>
            </a:r>
          </a:p>
          <a:p>
            <a:pPr marL="0" indent="0" eaLnBrk="1" hangingPunct="1">
              <a:spcBef>
                <a:spcPct val="0"/>
              </a:spcBef>
              <a:buFontTx/>
              <a:buNone/>
            </a:pPr>
            <a:endParaRPr lang="en-US" altLang="en-US" dirty="0" smtClean="0"/>
          </a:p>
          <a:p>
            <a:pPr eaLnBrk="1" hangingPunct="1">
              <a:spcBef>
                <a:spcPct val="0"/>
              </a:spcBef>
            </a:pPr>
            <a:r>
              <a:rPr lang="en-US" altLang="en-US" dirty="0" smtClean="0"/>
              <a:t>Upped membership through more emails via our SRS Newsletter, putting some information on parts</a:t>
            </a:r>
            <a:r>
              <a:rPr lang="en-US" altLang="en-US" baseline="0" dirty="0" smtClean="0"/>
              <a:t> of the </a:t>
            </a:r>
            <a:r>
              <a:rPr lang="en-US" altLang="en-US" baseline="0" dirty="0" err="1" smtClean="0"/>
              <a:t>Uni</a:t>
            </a:r>
            <a:r>
              <a:rPr lang="en-US" altLang="en-US" baseline="0" dirty="0" smtClean="0"/>
              <a:t> website</a:t>
            </a:r>
            <a:endParaRPr lang="en-GB" dirty="0" smtClean="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Measuring</a:t>
            </a:r>
            <a:r>
              <a:rPr lang="en-GB" baseline="0" dirty="0" smtClean="0"/>
              <a:t> success? In a year and half of usage</a:t>
            </a:r>
          </a:p>
          <a:p>
            <a:pPr>
              <a:defRPr/>
            </a:pPr>
            <a:endParaRPr lang="en-GB" baseline="0" dirty="0" smtClean="0"/>
          </a:p>
          <a:p>
            <a:pPr>
              <a:defRPr/>
            </a:pPr>
            <a:r>
              <a:rPr lang="en-GB" baseline="0" dirty="0" smtClean="0"/>
              <a:t>Just over 250 members, in a year and a half just over 170 separate transactions</a:t>
            </a:r>
          </a:p>
          <a:p>
            <a:pPr>
              <a:defRPr/>
            </a:pPr>
            <a:endParaRPr lang="en-GB" baseline="0" dirty="0" smtClean="0"/>
          </a:p>
          <a:p>
            <a:pPr>
              <a:defRPr/>
            </a:pPr>
            <a:r>
              <a:rPr lang="en-GB" baseline="0" dirty="0" smtClean="0"/>
              <a:t>Wanted it to be cost effective, or as close as possible so we could give it another year. In the first year and half</a:t>
            </a:r>
          </a:p>
          <a:p>
            <a:pPr>
              <a:defRPr/>
            </a:pPr>
            <a:r>
              <a:rPr lang="en-GB" baseline="0" dirty="0" smtClean="0"/>
              <a:t>Aim £3750</a:t>
            </a:r>
          </a:p>
          <a:p>
            <a:pPr>
              <a:defRPr/>
            </a:pPr>
            <a:r>
              <a:rPr lang="en-GB" baseline="0" dirty="0" smtClean="0"/>
              <a:t>Charity donations £7429</a:t>
            </a:r>
          </a:p>
          <a:p>
            <a:pPr>
              <a:defRPr/>
            </a:pPr>
            <a:r>
              <a:rPr lang="en-GB" baseline="0" dirty="0" smtClean="0"/>
              <a:t>So far £16163</a:t>
            </a:r>
          </a:p>
          <a:p>
            <a:pPr>
              <a:defRPr/>
            </a:pPr>
            <a:endParaRPr lang="en-GB" baseline="0" dirty="0" smtClean="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aseline="0" dirty="0" smtClean="0"/>
              <a:t>Other savings</a:t>
            </a:r>
          </a:p>
          <a:p>
            <a:pPr>
              <a:defRPr/>
            </a:pPr>
            <a:endParaRPr lang="en-GB" baseline="0" dirty="0" smtClean="0"/>
          </a:p>
          <a:p>
            <a:pPr>
              <a:defRPr/>
            </a:pPr>
            <a:r>
              <a:rPr lang="en-GB" baseline="0" dirty="0" smtClean="0"/>
              <a:t>CO2 8393kg</a:t>
            </a:r>
          </a:p>
          <a:p>
            <a:pPr>
              <a:defRPr/>
            </a:pPr>
            <a:endParaRPr lang="en-GB" baseline="0" dirty="0" smtClean="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aseline="0" dirty="0" smtClean="0"/>
              <a:t>Other savings</a:t>
            </a:r>
          </a:p>
          <a:p>
            <a:pPr>
              <a:defRPr/>
            </a:pPr>
            <a:endParaRPr lang="en-GB" baseline="0" dirty="0" smtClean="0"/>
          </a:p>
          <a:p>
            <a:pPr>
              <a:defRPr/>
            </a:pPr>
            <a:r>
              <a:rPr lang="en-GB" baseline="0" dirty="0" smtClean="0"/>
              <a:t>Waste 1136kg</a:t>
            </a:r>
          </a:p>
          <a:p>
            <a:pPr>
              <a:defRPr/>
            </a:pPr>
            <a:endParaRPr lang="en-GB" baseline="0" dirty="0" smtClean="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 stipulated early on that we didn’t want any items with data on the site (we wanted to make it as uncontroversial as possible)</a:t>
            </a:r>
          </a:p>
          <a:p>
            <a:endParaRPr lang="en-GB" dirty="0" smtClean="0"/>
          </a:p>
          <a:p>
            <a:r>
              <a:rPr lang="en-GB" dirty="0" smtClean="0"/>
              <a:t>We wanted to make sure that items were PAT</a:t>
            </a:r>
            <a:r>
              <a:rPr lang="en-GB" baseline="0" dirty="0" smtClean="0"/>
              <a:t> Tested</a:t>
            </a:r>
          </a:p>
          <a:p>
            <a:endParaRPr lang="en-GB" baseline="0" dirty="0" smtClean="0"/>
          </a:p>
          <a:p>
            <a:r>
              <a:rPr lang="en-GB" baseline="0" dirty="0" smtClean="0"/>
              <a:t>And results show that items did change hands, we are taking keyboards, monitors, mice, desktop printers, speakers, </a:t>
            </a:r>
            <a:r>
              <a:rPr lang="en-GB" baseline="0" dirty="0" err="1" smtClean="0"/>
              <a:t>etc</a:t>
            </a:r>
            <a:r>
              <a:rPr lang="en-GB" baseline="0" dirty="0" smtClean="0"/>
              <a:t>,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FD0509B7-13C8-48FC-97CC-CEA558D77328}" type="slidenum">
              <a:rPr lang="en-GB" smtClean="0"/>
              <a:t>17</a:t>
            </a:fld>
            <a:endParaRPr lang="en-GB" dirty="0"/>
          </a:p>
        </p:txBody>
      </p:sp>
    </p:spTree>
    <p:extLst>
      <p:ext uri="{BB962C8B-B14F-4D97-AF65-F5344CB8AC3E}">
        <p14:creationId xmlns:p14="http://schemas.microsoft.com/office/powerpoint/2010/main" val="2280637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So last</a:t>
            </a:r>
            <a:r>
              <a:rPr lang="en-US" sz="1200" b="0" i="0" u="none" strike="noStrike" kern="1200" baseline="0" dirty="0" smtClean="0">
                <a:solidFill>
                  <a:schemeClr val="tx1"/>
                </a:solidFill>
                <a:effectLst/>
                <a:latin typeface="+mn-lt"/>
                <a:ea typeface="+mn-ea"/>
                <a:cs typeface="+mn-cs"/>
              </a:rPr>
              <a:t> year we sent 2907 PC’s were disposed of</a:t>
            </a:r>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Basement of a building that was</a:t>
            </a:r>
            <a:r>
              <a:rPr lang="en-GB" baseline="0" dirty="0" smtClean="0"/>
              <a:t> being emptied, 33 PCs, HP8000s, all fine, bout around 2011. So around 3-4 years old.</a:t>
            </a:r>
          </a:p>
          <a:p>
            <a:endParaRPr lang="en-GB" baseline="0" dirty="0" smtClean="0"/>
          </a:p>
          <a:p>
            <a:r>
              <a:rPr lang="en-GB" baseline="0" dirty="0" smtClean="0"/>
              <a:t>We actually went through 3 separate locations and in those rooms, set aside for waste were 83 PCs, 60 keyboards, 60 mice.</a:t>
            </a:r>
          </a:p>
          <a:p>
            <a:r>
              <a:rPr lang="en-GB" baseline="0" dirty="0" smtClean="0"/>
              <a:t/>
            </a:r>
            <a:br>
              <a:rPr lang="en-GB" baseline="0" dirty="0" smtClean="0"/>
            </a:br>
            <a:r>
              <a:rPr lang="en-GB" baseline="0" dirty="0" smtClean="0"/>
              <a:t>Now this is just the stuff we have managed to get our hands on in the short term, so if it was shop we wouldn’t be worried about getting stock.</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out of the way early that I am neither a waste nor procurement,</a:t>
            </a:r>
            <a:r>
              <a:rPr lang="en-GB" baseline="0" dirty="0" smtClean="0"/>
              <a:t> life cycle or IT expert. I have managed to get myself some waste training.</a:t>
            </a:r>
          </a:p>
          <a:p>
            <a:endParaRPr lang="en-GB" baseline="0" dirty="0" smtClean="0"/>
          </a:p>
          <a:p>
            <a:r>
              <a:rPr lang="en-GB" baseline="0" dirty="0" smtClean="0"/>
              <a:t>I work at the Department for Social Responsibility and Sustainability where I work as a Projects Coordinator and am our departments main contact when it comes to waste where we have a very close and frankly fantastic relationship with. </a:t>
            </a:r>
          </a:p>
          <a:p>
            <a:endParaRPr lang="en-GB" baseline="0" dirty="0" smtClean="0"/>
          </a:p>
          <a:p>
            <a:r>
              <a:rPr lang="en-GB" baseline="0" dirty="0" smtClean="0"/>
              <a:t>My work is quite varied but essentially I manage projects and spend a lot of my time trying to link people up to other people.</a:t>
            </a:r>
          </a:p>
          <a:p>
            <a:endParaRPr lang="en-GB" baseline="0" dirty="0" smtClean="0"/>
          </a:p>
          <a:p>
            <a:r>
              <a:rPr lang="en-GB" baseline="0" dirty="0" smtClean="0"/>
              <a:t>At the moment I am helping work as varied as reuse at the University, audits for café waste, an electric bike scheme, our own departments monthly training workshops and even occasionally lecture students about things like behaviour change and sustainability work.</a:t>
            </a:r>
          </a:p>
          <a:p>
            <a:endParaRPr lang="en-GB" baseline="0" dirty="0" smtClean="0"/>
          </a:p>
          <a:p>
            <a:r>
              <a:rPr lang="en-GB" baseline="0" dirty="0" smtClean="0"/>
              <a:t>About two and half years ago I was asked to do some work with the Waste and Recycling Department looking into reuse.</a:t>
            </a:r>
            <a:endParaRPr lang="en-GB" dirty="0"/>
          </a:p>
        </p:txBody>
      </p:sp>
      <p:sp>
        <p:nvSpPr>
          <p:cNvPr id="4" name="Slide Number Placeholder 3"/>
          <p:cNvSpPr>
            <a:spLocks noGrp="1"/>
          </p:cNvSpPr>
          <p:nvPr>
            <p:ph type="sldNum" sz="quarter" idx="10"/>
          </p:nvPr>
        </p:nvSpPr>
        <p:spPr/>
        <p:txBody>
          <a:bodyPr/>
          <a:lstStyle/>
          <a:p>
            <a:fld id="{FD0509B7-13C8-48FC-97CC-CEA558D77328}" type="slidenum">
              <a:rPr lang="en-GB" smtClean="0"/>
              <a:t>2</a:t>
            </a:fld>
            <a:endParaRPr lang="en-GB" dirty="0"/>
          </a:p>
        </p:txBody>
      </p:sp>
    </p:spTree>
    <p:extLst>
      <p:ext uri="{BB962C8B-B14F-4D97-AF65-F5344CB8AC3E}">
        <p14:creationId xmlns:p14="http://schemas.microsoft.com/office/powerpoint/2010/main" val="458244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a:t>
            </a:r>
            <a:r>
              <a:rPr lang="en-GB" baseline="0" dirty="0" smtClean="0"/>
              <a:t> one way of looking at the University is to say that because we have so many different departments it makes it hard to get things through the system.</a:t>
            </a:r>
          </a:p>
          <a:p>
            <a:endParaRPr lang="en-GB" baseline="0" dirty="0" smtClean="0"/>
          </a:p>
          <a:p>
            <a:r>
              <a:rPr lang="en-GB" baseline="0" dirty="0" smtClean="0"/>
              <a:t>NOW, one massive advantage this has for me is that very slowly step by step I learn how a thing like PC Cascading works from one step to the next bit by bit and it means that hopefully when the time comes I can make sure it works as the internal politics of the University are not to be underestimated.</a:t>
            </a:r>
          </a:p>
          <a:p>
            <a:r>
              <a:rPr lang="en-GB" baseline="0" dirty="0" smtClean="0"/>
              <a:t/>
            </a:r>
            <a:br>
              <a:rPr lang="en-GB" baseline="0" dirty="0" smtClean="0"/>
            </a:br>
            <a:r>
              <a:rPr lang="en-GB" baseline="0" dirty="0" smtClean="0"/>
              <a:t>But also by having a large organisation you have a lot of people willing to help you and give you really expert advice.</a:t>
            </a:r>
          </a:p>
          <a:p>
            <a:endParaRPr lang="en-GB" baseline="0" dirty="0" smtClean="0"/>
          </a:p>
          <a:p>
            <a:r>
              <a:rPr lang="en-GB" baseline="0" dirty="0" smtClean="0"/>
              <a:t>It all really started with the guidance we got from Information Services, then it allowed us to plan a bit better and iron out a few challenges here and there before we went back to Waste and Recycling. Then data was an issue so we spent a bit of time speaking to Records Management to iron challenges there.</a:t>
            </a:r>
            <a:endParaRPr lang="en-GB" dirty="0"/>
          </a:p>
        </p:txBody>
      </p:sp>
      <p:sp>
        <p:nvSpPr>
          <p:cNvPr id="4" name="Slide Number Placeholder 3"/>
          <p:cNvSpPr>
            <a:spLocks noGrp="1"/>
          </p:cNvSpPr>
          <p:nvPr>
            <p:ph type="sldNum" sz="quarter" idx="10"/>
          </p:nvPr>
        </p:nvSpPr>
        <p:spPr/>
        <p:txBody>
          <a:bodyPr/>
          <a:lstStyle/>
          <a:p>
            <a:fld id="{FD0509B7-13C8-48FC-97CC-CEA558D77328}" type="slidenum">
              <a:rPr lang="en-GB" smtClean="0"/>
              <a:t>20</a:t>
            </a:fld>
            <a:endParaRPr lang="en-GB" dirty="0"/>
          </a:p>
        </p:txBody>
      </p:sp>
    </p:spTree>
    <p:extLst>
      <p:ext uri="{BB962C8B-B14F-4D97-AF65-F5344CB8AC3E}">
        <p14:creationId xmlns:p14="http://schemas.microsoft.com/office/powerpoint/2010/main" val="2717988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the back of house challenges were making sure we knew what we wanted to happen to each PC and appreciating</a:t>
            </a:r>
            <a:r>
              <a:rPr lang="en-GB" baseline="0" dirty="0" smtClean="0"/>
              <a:t> that each PC is different. Some might come from HR or Finance Departments so on the off chance there is some High Risk person data. We don’t want them as they are deemed inappropriate by Records. But Medium or low risk, boom get on with it.</a:t>
            </a:r>
          </a:p>
          <a:p>
            <a:endParaRPr lang="en-GB" baseline="0" dirty="0" smtClean="0"/>
          </a:p>
          <a:p>
            <a:r>
              <a:rPr lang="en-GB" baseline="0" dirty="0" smtClean="0"/>
              <a:t>So, in a very general sense we had to ascertain 1) what types of PCs do we want to cascade 2) how do you cascade them 3) who should deal with all of this</a:t>
            </a:r>
          </a:p>
          <a:p>
            <a:endParaRPr lang="en-GB" baseline="0" dirty="0" smtClean="0"/>
          </a:p>
          <a:p>
            <a:r>
              <a:rPr lang="en-GB" baseline="0" dirty="0" smtClean="0"/>
              <a:t>An already existing network of PC reps exist, our contact from IS </a:t>
            </a:r>
            <a:r>
              <a:rPr lang="en-GB" baseline="0" dirty="0" err="1" smtClean="0"/>
              <a:t>is</a:t>
            </a:r>
            <a:r>
              <a:rPr lang="en-GB" baseline="0" dirty="0" smtClean="0"/>
              <a:t> tapped into them so go via him and roll out our plans to them and only allow them to do the cascading.</a:t>
            </a:r>
          </a:p>
          <a:p>
            <a:r>
              <a:rPr lang="en-GB" baseline="0" dirty="0" smtClean="0"/>
              <a:t/>
            </a:r>
            <a:br>
              <a:rPr lang="en-GB" baseline="0" dirty="0" smtClean="0"/>
            </a:br>
            <a:r>
              <a:rPr lang="en-GB" baseline="0" dirty="0" smtClean="0"/>
              <a:t>We previously had written up Lab Equipment terms and conditions similarly so we knew it wouldn’t take a lot of administrative work once the idea was cemented. Back of house lots of work, operationally, not much work.</a:t>
            </a:r>
          </a:p>
          <a:p>
            <a:r>
              <a:rPr lang="en-GB" baseline="0" dirty="0" smtClean="0"/>
              <a:t/>
            </a:r>
            <a:br>
              <a:rPr lang="en-GB" baseline="0" dirty="0" smtClean="0"/>
            </a:br>
            <a:r>
              <a:rPr lang="en-GB" baseline="0" dirty="0" smtClean="0"/>
              <a:t>SO. We have a few pieces of guidance that we give to all the reps but the bears bones of it is 1) is the PC within a certain time period? Last five years? Have you wiped the data using the method our IS folk recommend, is it for single use? Have you made a note of the serial number. Go ahead and upload it to WARPit and see if anyone wants it.</a:t>
            </a:r>
            <a:endParaRPr lang="en-GB" dirty="0"/>
          </a:p>
        </p:txBody>
      </p:sp>
      <p:sp>
        <p:nvSpPr>
          <p:cNvPr id="4" name="Slide Number Placeholder 3"/>
          <p:cNvSpPr>
            <a:spLocks noGrp="1"/>
          </p:cNvSpPr>
          <p:nvPr>
            <p:ph type="sldNum" sz="quarter" idx="10"/>
          </p:nvPr>
        </p:nvSpPr>
        <p:spPr/>
        <p:txBody>
          <a:bodyPr/>
          <a:lstStyle/>
          <a:p>
            <a:fld id="{FD0509B7-13C8-48FC-97CC-CEA558D77328}" type="slidenum">
              <a:rPr lang="en-GB" smtClean="0"/>
              <a:t>21</a:t>
            </a:fld>
            <a:endParaRPr lang="en-GB" dirty="0"/>
          </a:p>
        </p:txBody>
      </p:sp>
    </p:spTree>
    <p:extLst>
      <p:ext uri="{BB962C8B-B14F-4D97-AF65-F5344CB8AC3E}">
        <p14:creationId xmlns:p14="http://schemas.microsoft.com/office/powerpoint/2010/main" val="1787629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a:t>
            </a:r>
            <a:r>
              <a:rPr lang="en-GB" baseline="0" dirty="0" smtClean="0"/>
              <a:t> in the very early stages of trying to see if there are any organisations out there that would want PCs minus a hard drive.</a:t>
            </a:r>
          </a:p>
          <a:p>
            <a:r>
              <a:rPr lang="en-GB" baseline="0" dirty="0" smtClean="0"/>
              <a:t/>
            </a:r>
            <a:br>
              <a:rPr lang="en-GB" baseline="0" dirty="0" smtClean="0"/>
            </a:br>
            <a:r>
              <a:rPr lang="en-GB" baseline="0" dirty="0" smtClean="0"/>
              <a:t>The good news is that yes there are.</a:t>
            </a:r>
          </a:p>
          <a:p>
            <a:r>
              <a:rPr lang="en-GB" baseline="0" dirty="0" smtClean="0"/>
              <a:t/>
            </a:r>
            <a:br>
              <a:rPr lang="en-GB" baseline="0" dirty="0" smtClean="0"/>
            </a:br>
            <a:r>
              <a:rPr lang="en-GB" baseline="0" dirty="0" smtClean="0"/>
              <a:t>Our hope is that we can integrate this little extra option in our process so that the last option for any piece of IT kit (as long as it is appropriate) can be swapped internally but then go to one of these organisations who specialize in upcycle and reusing PCs and similar equipment.</a:t>
            </a:r>
          </a:p>
          <a:p>
            <a:endParaRPr lang="en-GB" baseline="0" dirty="0" smtClean="0"/>
          </a:p>
          <a:p>
            <a:r>
              <a:rPr lang="en-GB" baseline="0" dirty="0" smtClean="0"/>
              <a:t>Remade are social enterprise based in Edinburgh that “</a:t>
            </a:r>
            <a:r>
              <a:rPr lang="en-US" sz="1200" b="1" i="0" kern="1200" dirty="0" smtClean="0">
                <a:solidFill>
                  <a:schemeClr val="tx1"/>
                </a:solidFill>
                <a:effectLst/>
                <a:latin typeface="+mn-lt"/>
                <a:ea typeface="+mn-ea"/>
                <a:cs typeface="+mn-cs"/>
              </a:rPr>
              <a:t>Remade in Edinburgh</a:t>
            </a:r>
            <a:r>
              <a:rPr lang="en-US" sz="1200" b="0" i="0" kern="1200" dirty="0" smtClean="0">
                <a:solidFill>
                  <a:schemeClr val="tx1"/>
                </a:solidFill>
                <a:effectLst/>
                <a:latin typeface="+mn-lt"/>
                <a:ea typeface="+mn-ea"/>
                <a:cs typeface="+mn-cs"/>
              </a:rPr>
              <a:t> is a social enterprise which teaches repair skills and works in partnership to campaign for goods to be built to last.”</a:t>
            </a:r>
          </a:p>
        </p:txBody>
      </p:sp>
      <p:sp>
        <p:nvSpPr>
          <p:cNvPr id="4" name="Slide Number Placeholder 3"/>
          <p:cNvSpPr>
            <a:spLocks noGrp="1"/>
          </p:cNvSpPr>
          <p:nvPr>
            <p:ph type="sldNum" sz="quarter" idx="10"/>
          </p:nvPr>
        </p:nvSpPr>
        <p:spPr/>
        <p:txBody>
          <a:bodyPr/>
          <a:lstStyle/>
          <a:p>
            <a:fld id="{FD0509B7-13C8-48FC-97CC-CEA558D77328}" type="slidenum">
              <a:rPr lang="en-GB" smtClean="0"/>
              <a:t>22</a:t>
            </a:fld>
            <a:endParaRPr lang="en-GB" dirty="0"/>
          </a:p>
        </p:txBody>
      </p:sp>
    </p:spTree>
    <p:extLst>
      <p:ext uri="{BB962C8B-B14F-4D97-AF65-F5344CB8AC3E}">
        <p14:creationId xmlns:p14="http://schemas.microsoft.com/office/powerpoint/2010/main" val="2699881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Tx/>
              <a:buNone/>
              <a:defRPr/>
            </a:pPr>
            <a:r>
              <a:rPr lang="en-US" dirty="0" smtClean="0"/>
              <a:t>We</a:t>
            </a:r>
            <a:r>
              <a:rPr lang="en-US" baseline="0" dirty="0" smtClean="0"/>
              <a:t> are hoping more and more to integrate this way of thinking into our practices and hopefully joining up the work that is already going on and making it more consistent and ultimately lowering our waste and environmental impact.</a:t>
            </a:r>
          </a:p>
          <a:p>
            <a:pPr marL="0" indent="0" eaLnBrk="1" fontAlgn="auto" hangingPunct="1">
              <a:spcBef>
                <a:spcPts val="0"/>
              </a:spcBef>
              <a:spcAft>
                <a:spcPts val="0"/>
              </a:spcAft>
              <a:buFontTx/>
              <a:buNone/>
              <a:defRPr/>
            </a:pPr>
            <a:endParaRPr lang="en-US" baseline="0" dirty="0" smtClean="0"/>
          </a:p>
          <a:p>
            <a:pPr marL="0" indent="0" eaLnBrk="1" fontAlgn="auto" hangingPunct="1">
              <a:spcBef>
                <a:spcPts val="0"/>
              </a:spcBef>
              <a:spcAft>
                <a:spcPts val="0"/>
              </a:spcAft>
              <a:buFontTx/>
              <a:buNone/>
              <a:defRPr/>
            </a:pPr>
            <a:r>
              <a:rPr lang="en-US" baseline="0" dirty="0" smtClean="0"/>
              <a:t>Thank you any questions?</a:t>
            </a:r>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Before we even started</a:t>
            </a:r>
            <a:r>
              <a:rPr lang="en-GB" baseline="0" dirty="0" smtClean="0"/>
              <a:t> trying to address reuse we realised there were three main challenges</a:t>
            </a:r>
          </a:p>
          <a:p>
            <a:pPr>
              <a:defRPr/>
            </a:pPr>
            <a:endParaRPr lang="en-GB" baseline="0" dirty="0" smtClean="0"/>
          </a:p>
          <a:p>
            <a:pPr>
              <a:defRPr/>
            </a:pPr>
            <a:r>
              <a:rPr lang="en-GB" dirty="0" smtClean="0"/>
              <a:t>Challenge 1 – we are HUGE, 32,500 students, 10,000 staff, 700+ locations</a:t>
            </a:r>
          </a:p>
          <a:p>
            <a:pPr>
              <a:defRPr/>
            </a:pPr>
            <a:endParaRPr lang="en-GB" dirty="0" smtClean="0"/>
          </a:p>
          <a:p>
            <a:pPr>
              <a:defRPr/>
            </a:pPr>
            <a:r>
              <a:rPr lang="en-GB" dirty="0" smtClean="0"/>
              <a:t>If we were a city we would</a:t>
            </a:r>
            <a:r>
              <a:rPr lang="en-GB" baseline="0" dirty="0" smtClean="0"/>
              <a:t> sit somewhere between Dumfries and Dunfermline</a:t>
            </a:r>
            <a:endParaRPr lang="en-GB" dirty="0" smtClean="0"/>
          </a:p>
          <a:p>
            <a:endParaRPr lang="en-GB" dirty="0"/>
          </a:p>
        </p:txBody>
      </p:sp>
      <p:sp>
        <p:nvSpPr>
          <p:cNvPr id="4" name="Slide Number Placeholder 3"/>
          <p:cNvSpPr>
            <a:spLocks noGrp="1"/>
          </p:cNvSpPr>
          <p:nvPr>
            <p:ph type="sldNum" sz="quarter" idx="10"/>
          </p:nvPr>
        </p:nvSpPr>
        <p:spPr/>
        <p:txBody>
          <a:bodyPr/>
          <a:lstStyle/>
          <a:p>
            <a:fld id="{AD1CEE22-D2DC-4736-8E41-CE50CA2C79D2}" type="slidenum">
              <a:rPr lang="en-GB" smtClean="0"/>
              <a:t>3</a:t>
            </a:fld>
            <a:endParaRPr lang="en-GB" dirty="0"/>
          </a:p>
        </p:txBody>
      </p:sp>
    </p:spTree>
    <p:extLst>
      <p:ext uri="{BB962C8B-B14F-4D97-AF65-F5344CB8AC3E}">
        <p14:creationId xmlns:p14="http://schemas.microsoft.com/office/powerpoint/2010/main" val="264071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Challenge 2 – Academic</a:t>
            </a:r>
            <a:r>
              <a:rPr lang="en-GB" baseline="0" dirty="0" smtClean="0"/>
              <a:t> freedom</a:t>
            </a:r>
          </a:p>
          <a:p>
            <a:endParaRPr lang="en-GB" baseline="0" dirty="0" smtClean="0"/>
          </a:p>
          <a:p>
            <a:r>
              <a:rPr lang="en-GB" baseline="0" dirty="0" smtClean="0"/>
              <a:t>I don’t want to tell Peter Higgs or the guys who made Dolly the sheep that they need to make sure they get as much use out of left over stationary as possible</a:t>
            </a:r>
            <a:endParaRPr lang="en-GB" dirty="0"/>
          </a:p>
        </p:txBody>
      </p:sp>
      <p:sp>
        <p:nvSpPr>
          <p:cNvPr id="4" name="Slide Number Placeholder 3"/>
          <p:cNvSpPr>
            <a:spLocks noGrp="1"/>
          </p:cNvSpPr>
          <p:nvPr>
            <p:ph type="sldNum" sz="quarter" idx="10"/>
          </p:nvPr>
        </p:nvSpPr>
        <p:spPr/>
        <p:txBody>
          <a:bodyPr/>
          <a:lstStyle/>
          <a:p>
            <a:fld id="{AD1CEE22-D2DC-4736-8E41-CE50CA2C79D2}"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80228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Challenge</a:t>
            </a:r>
            <a:r>
              <a:rPr lang="en-GB" baseline="0" dirty="0" smtClean="0"/>
              <a:t> 3 </a:t>
            </a:r>
          </a:p>
          <a:p>
            <a:pPr>
              <a:defRPr/>
            </a:pPr>
            <a:endParaRPr lang="en-GB" baseline="0" dirty="0" smtClean="0"/>
          </a:p>
          <a:p>
            <a:pPr>
              <a:defRPr/>
            </a:pPr>
            <a:r>
              <a:rPr lang="en-GB" dirty="0" smtClean="0"/>
              <a:t>No centralised system</a:t>
            </a:r>
            <a:r>
              <a:rPr lang="en-GB" baseline="0" dirty="0" smtClean="0"/>
              <a:t> </a:t>
            </a:r>
          </a:p>
          <a:p>
            <a:pPr>
              <a:defRPr/>
            </a:pPr>
            <a:endParaRPr lang="en-GB" baseline="0" dirty="0" smtClean="0"/>
          </a:p>
          <a:p>
            <a:pPr>
              <a:defRPr/>
            </a:pPr>
            <a:r>
              <a:rPr lang="en-GB" baseline="0" dirty="0" smtClean="0"/>
              <a:t>Departments, schools, individuals, can be entities unto themselves, differing types of staff and students, managers, people, </a:t>
            </a:r>
            <a:r>
              <a:rPr lang="en-GB" baseline="0" dirty="0" err="1" smtClean="0"/>
              <a:t>etc</a:t>
            </a:r>
            <a:r>
              <a:rPr lang="en-GB" baseline="0" dirty="0" smtClean="0"/>
              <a:t>, </a:t>
            </a:r>
            <a:r>
              <a:rPr lang="en-GB" baseline="0" dirty="0" err="1" smtClean="0"/>
              <a:t>etc</a:t>
            </a:r>
            <a:endParaRPr lang="en-GB" dirty="0" smtClean="0"/>
          </a:p>
          <a:p>
            <a:endParaRPr lang="en-GB" dirty="0"/>
          </a:p>
        </p:txBody>
      </p:sp>
      <p:sp>
        <p:nvSpPr>
          <p:cNvPr id="4" name="Slide Number Placeholder 3"/>
          <p:cNvSpPr>
            <a:spLocks noGrp="1"/>
          </p:cNvSpPr>
          <p:nvPr>
            <p:ph type="sldNum" sz="quarter" idx="10"/>
          </p:nvPr>
        </p:nvSpPr>
        <p:spPr/>
        <p:txBody>
          <a:bodyPr/>
          <a:lstStyle/>
          <a:p>
            <a:fld id="{AD1CEE22-D2DC-4736-8E41-CE50CA2C79D2}"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1938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How</a:t>
            </a:r>
            <a:r>
              <a:rPr lang="en-GB" baseline="0" dirty="0" smtClean="0"/>
              <a:t> did these challenges end up manifesting themselves</a:t>
            </a:r>
          </a:p>
          <a:p>
            <a:pPr>
              <a:defRPr/>
            </a:pPr>
            <a:endParaRPr lang="en-GB" baseline="0" dirty="0" smtClean="0"/>
          </a:p>
          <a:p>
            <a:pPr>
              <a:defRPr/>
            </a:pPr>
            <a:r>
              <a:rPr lang="en-GB" dirty="0" smtClean="0"/>
              <a:t>Furniture, procurement, e-procurement, School of Chemistry, Waste and Recycling</a:t>
            </a:r>
          </a:p>
          <a:p>
            <a:pPr>
              <a:defRPr/>
            </a:pPr>
            <a:r>
              <a:rPr lang="en-GB" dirty="0" smtClean="0"/>
              <a:t>all doing various things</a:t>
            </a:r>
          </a:p>
          <a:p>
            <a:pPr marL="0" indent="0">
              <a:buFontTx/>
              <a:buNone/>
              <a:defRPr/>
            </a:pPr>
            <a:endParaRPr lang="en-GB" baseline="0" dirty="0" smtClean="0"/>
          </a:p>
          <a:p>
            <a:pPr marL="0" indent="0">
              <a:buFontTx/>
              <a:buNone/>
              <a:defRPr/>
            </a:pPr>
            <a:r>
              <a:rPr lang="en-GB" baseline="0" dirty="0" smtClean="0"/>
              <a:t>Not much link up, little data</a:t>
            </a:r>
          </a:p>
          <a:p>
            <a:pPr marL="0" indent="0">
              <a:buFontTx/>
              <a:buNone/>
              <a:defRPr/>
            </a:pPr>
            <a:endParaRPr lang="en-GB" baseline="0" dirty="0" smtClean="0"/>
          </a:p>
          <a:p>
            <a:pPr marL="0" indent="0">
              <a:buFontTx/>
              <a:buNone/>
              <a:defRPr/>
            </a:pPr>
            <a:r>
              <a:rPr lang="en-GB" baseline="0" dirty="0" smtClean="0"/>
              <a:t>We felt that with better reuse and based on some organisations savings we could potentially make less of an environmental impact, save money and build better connections between people and departments</a:t>
            </a:r>
            <a:endParaRPr lang="en-GB" dirty="0" smtClean="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ea typeface="Times New Roman" charset="0"/>
                <a:cs typeface="Times New Roman" charset="0"/>
              </a:rPr>
              <a:t>What is WARPIT? It is a reuse system that looks just like eBay</a:t>
            </a:r>
          </a:p>
          <a:p>
            <a:pPr eaLnBrk="1" hangingPunct="1">
              <a:spcBef>
                <a:spcPct val="0"/>
              </a:spcBef>
            </a:pPr>
            <a:endParaRPr lang="en-US" dirty="0" smtClean="0">
              <a:ea typeface="Times New Roman" charset="0"/>
              <a:cs typeface="Times New Roman" charset="0"/>
            </a:endParaRPr>
          </a:p>
          <a:p>
            <a:pPr marL="0" indent="0" eaLnBrk="1" hangingPunct="1">
              <a:spcBef>
                <a:spcPct val="0"/>
              </a:spcBef>
              <a:buFontTx/>
              <a:buNone/>
            </a:pPr>
            <a:r>
              <a:rPr lang="en-US" altLang="en-US" dirty="0" smtClean="0"/>
              <a:t>WARPIT – waste</a:t>
            </a:r>
            <a:r>
              <a:rPr lang="en-US" altLang="en-US" baseline="0" dirty="0" smtClean="0"/>
              <a:t> action reuse portal</a:t>
            </a:r>
          </a:p>
          <a:p>
            <a:pPr marL="171450" indent="-171450" eaLnBrk="1" hangingPunct="1">
              <a:spcBef>
                <a:spcPct val="0"/>
              </a:spcBef>
              <a:buFontTx/>
              <a:buChar char="-"/>
            </a:pPr>
            <a:endParaRPr lang="en-US" altLang="en-US" baseline="0" dirty="0" smtClean="0"/>
          </a:p>
          <a:p>
            <a:pPr marL="0" indent="0" eaLnBrk="1" hangingPunct="1">
              <a:spcBef>
                <a:spcPct val="0"/>
              </a:spcBef>
              <a:buFontTx/>
              <a:buNone/>
            </a:pPr>
            <a:r>
              <a:rPr lang="en-US" altLang="en-US" baseline="0" dirty="0" smtClean="0"/>
              <a:t>Redistribution system for your organization that allows people to freely exchange items</a:t>
            </a:r>
          </a:p>
          <a:p>
            <a:pPr marL="171450" indent="-171450" eaLnBrk="1" hangingPunct="1">
              <a:spcBef>
                <a:spcPct val="0"/>
              </a:spcBef>
              <a:buFontTx/>
              <a:buChar char="-"/>
            </a:pPr>
            <a:endParaRPr lang="en-GB" dirty="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The site in action</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Dashboard</a:t>
            </a:r>
            <a:r>
              <a:rPr lang="en-GB" baseline="0" dirty="0" smtClean="0"/>
              <a:t> – looks and is easy to use</a:t>
            </a:r>
          </a:p>
          <a:p>
            <a:pPr eaLnBrk="1" fontAlgn="auto" hangingPunct="1">
              <a:spcBef>
                <a:spcPts val="0"/>
              </a:spcBef>
              <a:spcAft>
                <a:spcPts val="0"/>
              </a:spcAft>
              <a:defRPr/>
            </a:pPr>
            <a:endParaRPr lang="en-GB" baseline="0" dirty="0" smtClean="0"/>
          </a:p>
          <a:p>
            <a:pPr eaLnBrk="1" fontAlgn="auto" hangingPunct="1">
              <a:spcBef>
                <a:spcPts val="0"/>
              </a:spcBef>
              <a:spcAft>
                <a:spcPts val="0"/>
              </a:spcAft>
              <a:defRPr/>
            </a:pPr>
            <a:r>
              <a:rPr lang="en-GB" baseline="0" dirty="0" smtClean="0"/>
              <a:t>Main categories on the left, adding an item, claiming and item, searching for an item even wishing for items (write out a wee shopping list and people might realise they have it spare)</a:t>
            </a:r>
            <a:endParaRPr lang="en-US" dirty="0" smtClean="0"/>
          </a:p>
          <a:p>
            <a:endParaRPr lang="en-GB" dirty="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Adding an item</a:t>
            </a:r>
            <a:endParaRPr lang="en-US" dirty="0" smtClean="0"/>
          </a:p>
          <a:p>
            <a:pPr eaLnBrk="1" fontAlgn="auto" hangingPunct="1">
              <a:spcBef>
                <a:spcPts val="0"/>
              </a:spcBef>
              <a:spcAft>
                <a:spcPts val="0"/>
              </a:spcAft>
              <a:defRPr/>
            </a:pPr>
            <a:endParaRPr lang="en-US" dirty="0" smtClean="0"/>
          </a:p>
          <a:p>
            <a:pPr marL="0" indent="0" eaLnBrk="1" fontAlgn="auto" hangingPunct="1">
              <a:spcBef>
                <a:spcPts val="0"/>
              </a:spcBef>
              <a:spcAft>
                <a:spcPts val="0"/>
              </a:spcAft>
              <a:buFontTx/>
              <a:buNone/>
              <a:defRPr/>
            </a:pPr>
            <a:r>
              <a:rPr lang="en-US" dirty="0" smtClean="0"/>
              <a:t>4 compulsory questions</a:t>
            </a:r>
          </a:p>
          <a:p>
            <a:pPr marL="171450" indent="-171450" eaLnBrk="1" fontAlgn="auto" hangingPunct="1">
              <a:spcBef>
                <a:spcPts val="0"/>
              </a:spcBef>
              <a:spcAft>
                <a:spcPts val="0"/>
              </a:spcAft>
              <a:buFontTx/>
              <a:buChar char="-"/>
              <a:defRPr/>
            </a:pPr>
            <a:endParaRPr lang="en-US" dirty="0" smtClean="0"/>
          </a:p>
          <a:p>
            <a:pPr marL="0" indent="0" eaLnBrk="1" fontAlgn="auto" hangingPunct="1">
              <a:spcBef>
                <a:spcPts val="0"/>
              </a:spcBef>
              <a:spcAft>
                <a:spcPts val="0"/>
              </a:spcAft>
              <a:buFontTx/>
              <a:buNone/>
              <a:defRPr/>
            </a:pPr>
            <a:r>
              <a:rPr lang="en-US" dirty="0" smtClean="0"/>
              <a:t>Makes you answer if you have electronic materials to</a:t>
            </a:r>
            <a:r>
              <a:rPr lang="en-US" baseline="0" dirty="0" smtClean="0"/>
              <a:t> say if it is PAT Tested</a:t>
            </a:r>
            <a:endParaRPr 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301B04E-2B5F-43A8-B80B-E6E430E725FB}"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248693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14129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ycle symbo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47" y="2940849"/>
            <a:ext cx="1151906" cy="976302"/>
          </a:xfrm>
          <a:prstGeom prst="rect">
            <a:avLst/>
          </a:prstGeom>
        </p:spPr>
      </p:pic>
    </p:spTree>
    <p:extLst>
      <p:ext uri="{BB962C8B-B14F-4D97-AF65-F5344CB8AC3E}">
        <p14:creationId xmlns:p14="http://schemas.microsoft.com/office/powerpoint/2010/main" val="265914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v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5090" y="2921852"/>
            <a:ext cx="1313819" cy="1014295"/>
          </a:xfrm>
          <a:prstGeom prst="rect">
            <a:avLst/>
          </a:prstGeom>
        </p:spPr>
      </p:pic>
    </p:spTree>
    <p:extLst>
      <p:ext uri="{BB962C8B-B14F-4D97-AF65-F5344CB8AC3E}">
        <p14:creationId xmlns:p14="http://schemas.microsoft.com/office/powerpoint/2010/main" val="3079129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rench">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5302" y="2902994"/>
            <a:ext cx="933396" cy="1052012"/>
          </a:xfrm>
          <a:prstGeom prst="rect">
            <a:avLst/>
          </a:prstGeom>
        </p:spPr>
      </p:pic>
    </p:spTree>
    <p:extLst>
      <p:ext uri="{BB962C8B-B14F-4D97-AF65-F5344CB8AC3E}">
        <p14:creationId xmlns:p14="http://schemas.microsoft.com/office/powerpoint/2010/main" val="4243263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pt 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5589" y="2782984"/>
            <a:ext cx="3492822" cy="1292032"/>
          </a:xfrm>
          <a:prstGeom prst="rect">
            <a:avLst/>
          </a:prstGeom>
        </p:spPr>
      </p:pic>
    </p:spTree>
    <p:extLst>
      <p:ext uri="{BB962C8B-B14F-4D97-AF65-F5344CB8AC3E}">
        <p14:creationId xmlns:p14="http://schemas.microsoft.com/office/powerpoint/2010/main" val="546466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stainabilit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922" y="2823719"/>
            <a:ext cx="4210156" cy="1210562"/>
          </a:xfrm>
          <a:prstGeom prst="rect">
            <a:avLst/>
          </a:prstGeom>
        </p:spPr>
      </p:pic>
    </p:spTree>
    <p:extLst>
      <p:ext uri="{BB962C8B-B14F-4D97-AF65-F5344CB8AC3E}">
        <p14:creationId xmlns:p14="http://schemas.microsoft.com/office/powerpoint/2010/main" val="1436026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2330" y="2923991"/>
            <a:ext cx="2139339" cy="1010017"/>
          </a:xfrm>
          <a:prstGeom prst="rect">
            <a:avLst/>
          </a:prstGeom>
        </p:spPr>
      </p:pic>
    </p:spTree>
    <p:extLst>
      <p:ext uri="{BB962C8B-B14F-4D97-AF65-F5344CB8AC3E}">
        <p14:creationId xmlns:p14="http://schemas.microsoft.com/office/powerpoint/2010/main" val="95327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t active getting the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4056102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cycle WRAP 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2828937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witch &amp; sav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6" y="2924944"/>
            <a:ext cx="2767228" cy="1008112"/>
          </a:xfrm>
          <a:prstGeom prst="rect">
            <a:avLst/>
          </a:prstGeom>
        </p:spPr>
      </p:pic>
    </p:spTree>
    <p:extLst>
      <p:ext uri="{BB962C8B-B14F-4D97-AF65-F5344CB8AC3E}">
        <p14:creationId xmlns:p14="http://schemas.microsoft.com/office/powerpoint/2010/main" val="1046911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rinking wat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174227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048717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34" y="-459432"/>
            <a:ext cx="9252520" cy="740201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74" y="4892324"/>
            <a:ext cx="9144000" cy="1561012"/>
          </a:xfrm>
          <a:prstGeom prst="rect">
            <a:avLst/>
          </a:prstGeom>
        </p:spPr>
      </p:pic>
      <p:sp>
        <p:nvSpPr>
          <p:cNvPr id="2" name="Title 1"/>
          <p:cNvSpPr>
            <a:spLocks noGrp="1"/>
          </p:cNvSpPr>
          <p:nvPr>
            <p:ph type="ctrTitle"/>
          </p:nvPr>
        </p:nvSpPr>
        <p:spPr>
          <a:xfrm>
            <a:off x="323528" y="2391023"/>
            <a:ext cx="8496944" cy="1470025"/>
          </a:xfrm>
        </p:spPr>
        <p:txBody>
          <a:bodyPr/>
          <a:lstStyle>
            <a:lvl1pPr algn="l">
              <a:defRPr>
                <a:solidFill>
                  <a:schemeClr val="bg1"/>
                </a:solidFill>
              </a:defRPr>
            </a:lvl1pPr>
          </a:lstStyle>
          <a:p>
            <a:r>
              <a:rPr lang="en-US" smtClean="0"/>
              <a:t>Click to edit Master title style</a:t>
            </a:r>
            <a:endParaRPr lang="en-GB"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25280" y="5085184"/>
            <a:ext cx="2292448" cy="1080120"/>
          </a:xfrm>
          <a:prstGeom prst="rect">
            <a:avLst/>
          </a:prstGeom>
        </p:spPr>
      </p:pic>
      <p:sp>
        <p:nvSpPr>
          <p:cNvPr id="3" name="Subtitle 2"/>
          <p:cNvSpPr>
            <a:spLocks noGrp="1"/>
          </p:cNvSpPr>
          <p:nvPr>
            <p:ph type="subTitle" idx="1"/>
          </p:nvPr>
        </p:nvSpPr>
        <p:spPr>
          <a:xfrm>
            <a:off x="323528" y="3645024"/>
            <a:ext cx="8496944" cy="1368152"/>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4468328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582DBA-F95E-48CF-94B4-87B72D5E8E85}" type="datetimeFigureOut">
              <a:rPr lang="en-GB" smtClean="0">
                <a:solidFill>
                  <a:prstClr val="white"/>
                </a:solidFill>
              </a:rPr>
              <a:pPr/>
              <a:t>20/05/2015</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8944427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582DBA-F95E-48CF-94B4-87B72D5E8E85}" type="datetimeFigureOut">
              <a:rPr lang="en-GB" smtClean="0">
                <a:solidFill>
                  <a:prstClr val="white"/>
                </a:solidFill>
              </a:rPr>
              <a:pPr/>
              <a:t>20/05/2015</a:t>
            </a:fld>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968E3DB-71E8-492C-AED3-7C837F6DD2B4}" type="slidenum">
              <a:rPr lang="en-GB" smtClean="0">
                <a:solidFill>
                  <a:prstClr val="white"/>
                </a:solidFill>
              </a:rPr>
              <a:pPr/>
              <a:t>‹#›</a:t>
            </a:fld>
            <a:endParaRPr lang="en-GB" dirty="0">
              <a:solidFill>
                <a:prstClr val="white"/>
              </a:solidFill>
            </a:endParaRPr>
          </a:p>
        </p:txBody>
      </p:sp>
      <p:sp>
        <p:nvSpPr>
          <p:cNvPr id="6" name="Rectangle 5"/>
          <p:cNvSpPr/>
          <p:nvPr userDrawn="1"/>
        </p:nvSpPr>
        <p:spPr>
          <a:xfrm>
            <a:off x="-16184" y="5013176"/>
            <a:ext cx="9160184" cy="184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79205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t="-6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582DBA-F95E-48CF-94B4-87B72D5E8E85}" type="datetimeFigureOut">
              <a:rPr lang="en-GB" smtClean="0">
                <a:solidFill>
                  <a:prstClr val="white"/>
                </a:solidFill>
              </a:rPr>
              <a:pPr/>
              <a:t>20/05/2015</a:t>
            </a:fld>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968E3DB-71E8-492C-AED3-7C837F6DD2B4}" type="slidenum">
              <a:rPr lang="en-GB" smtClean="0">
                <a:solidFill>
                  <a:prstClr val="white"/>
                </a:solidFill>
              </a:rPr>
              <a:pPr/>
              <a:t>‹#›</a:t>
            </a:fld>
            <a:endParaRPr lang="en-GB" dirty="0">
              <a:solidFill>
                <a:prstClr val="white"/>
              </a:solidFill>
            </a:endParaRPr>
          </a:p>
        </p:txBody>
      </p:sp>
      <p:sp>
        <p:nvSpPr>
          <p:cNvPr id="11" name="Text Placeholder 10"/>
          <p:cNvSpPr>
            <a:spLocks noGrp="1"/>
          </p:cNvSpPr>
          <p:nvPr>
            <p:ph type="body" sz="quarter" idx="13" hasCustomPrompt="1"/>
          </p:nvPr>
        </p:nvSpPr>
        <p:spPr>
          <a:xfrm>
            <a:off x="323528" y="3284984"/>
            <a:ext cx="7425308" cy="504056"/>
          </a:xfrm>
        </p:spPr>
        <p:txBody>
          <a:bodyPr>
            <a:normAutofit/>
          </a:bodyPr>
          <a:lstStyle>
            <a:lvl1pPr marL="0" indent="0">
              <a:buNone/>
              <a:defRPr sz="2400" b="1" baseline="0">
                <a:solidFill>
                  <a:schemeClr val="bg1"/>
                </a:solidFill>
              </a:defRPr>
            </a:lvl1pPr>
          </a:lstStyle>
          <a:p>
            <a:pPr lvl="0"/>
            <a:r>
              <a:rPr lang="en-US" dirty="0" smtClean="0"/>
              <a:t>Name of contact</a:t>
            </a:r>
          </a:p>
        </p:txBody>
      </p:sp>
      <p:sp>
        <p:nvSpPr>
          <p:cNvPr id="12" name="Text Placeholder 10"/>
          <p:cNvSpPr>
            <a:spLocks noGrp="1"/>
          </p:cNvSpPr>
          <p:nvPr>
            <p:ph type="body" sz="quarter" idx="14" hasCustomPrompt="1"/>
          </p:nvPr>
        </p:nvSpPr>
        <p:spPr>
          <a:xfrm>
            <a:off x="323528" y="413048"/>
            <a:ext cx="7425308" cy="2664296"/>
          </a:xfrm>
        </p:spPr>
        <p:txBody>
          <a:bodyPr>
            <a:normAutofit/>
          </a:bodyPr>
          <a:lstStyle>
            <a:lvl1pPr marL="0" indent="0">
              <a:buNone/>
              <a:defRPr sz="4400" baseline="0">
                <a:solidFill>
                  <a:schemeClr val="bg1"/>
                </a:solidFill>
              </a:defRPr>
            </a:lvl1pPr>
          </a:lstStyle>
          <a:p>
            <a:pPr lvl="0"/>
            <a:r>
              <a:rPr lang="en-US" dirty="0" smtClean="0"/>
              <a:t>Enter your quote text here with the most important text in bold so that it stands out. </a:t>
            </a:r>
          </a:p>
        </p:txBody>
      </p:sp>
      <p:sp>
        <p:nvSpPr>
          <p:cNvPr id="13" name="Text Placeholder 10"/>
          <p:cNvSpPr>
            <a:spLocks noGrp="1"/>
          </p:cNvSpPr>
          <p:nvPr>
            <p:ph type="body" sz="quarter" idx="15" hasCustomPrompt="1"/>
          </p:nvPr>
        </p:nvSpPr>
        <p:spPr>
          <a:xfrm>
            <a:off x="323528" y="3717032"/>
            <a:ext cx="7425308" cy="504056"/>
          </a:xfrm>
        </p:spPr>
        <p:txBody>
          <a:bodyPr>
            <a:normAutofit/>
          </a:bodyPr>
          <a:lstStyle>
            <a:lvl1pPr marL="0" indent="0">
              <a:buNone/>
              <a:defRPr sz="2400" baseline="0">
                <a:solidFill>
                  <a:schemeClr val="bg1"/>
                </a:solidFill>
              </a:defRPr>
            </a:lvl1pPr>
          </a:lstStyle>
          <a:p>
            <a:pPr lvl="0"/>
            <a:r>
              <a:rPr lang="en-US" dirty="0" smtClean="0"/>
              <a:t>Name of unit / org</a:t>
            </a:r>
          </a:p>
        </p:txBody>
      </p:sp>
    </p:spTree>
    <p:extLst>
      <p:ext uri="{BB962C8B-B14F-4D97-AF65-F5344CB8AC3E}">
        <p14:creationId xmlns:p14="http://schemas.microsoft.com/office/powerpoint/2010/main" val="14713607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582DBA-F95E-48CF-94B4-87B72D5E8E85}" type="datetimeFigureOut">
              <a:rPr lang="en-GB" smtClean="0">
                <a:solidFill>
                  <a:prstClr val="white"/>
                </a:solidFill>
              </a:rPr>
              <a:pPr/>
              <a:t>20/05/2015</a:t>
            </a:fld>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968E3DB-71E8-492C-AED3-7C837F6DD2B4}"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9905413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3777059"/>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683568" y="227687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582DBA-F95E-48CF-94B4-87B72D5E8E85}" type="datetimeFigureOut">
              <a:rPr lang="en-GB" smtClean="0">
                <a:solidFill>
                  <a:prstClr val="white"/>
                </a:solidFill>
              </a:rPr>
              <a:pPr/>
              <a:t>20/05/2015</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1036625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35569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35569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582DBA-F95E-48CF-94B4-87B72D5E8E85}" type="datetimeFigureOut">
              <a:rPr lang="en-GB" smtClean="0">
                <a:solidFill>
                  <a:prstClr val="white"/>
                </a:solidFill>
              </a:rPr>
              <a:pPr/>
              <a:t>20/05/2015</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7331953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582DBA-F95E-48CF-94B4-87B72D5E8E85}" type="datetimeFigureOut">
              <a:rPr lang="en-GB" smtClean="0">
                <a:solidFill>
                  <a:prstClr val="white"/>
                </a:solidFill>
              </a:rPr>
              <a:pPr/>
              <a:t>20/05/2015</a:t>
            </a:fld>
            <a:endParaRPr lang="en-GB">
              <a:solidFill>
                <a:prstClr val="white"/>
              </a:solidFill>
            </a:endParaRPr>
          </a:p>
        </p:txBody>
      </p:sp>
      <p:sp>
        <p:nvSpPr>
          <p:cNvPr id="8" name="Footer Placeholder 7"/>
          <p:cNvSpPr>
            <a:spLocks noGrp="1"/>
          </p:cNvSpPr>
          <p:nvPr>
            <p:ph type="ftr" sz="quarter" idx="11"/>
          </p:nvPr>
        </p:nvSpPr>
        <p:spPr/>
        <p:txBody>
          <a:bodyPr/>
          <a:lstStyle/>
          <a:p>
            <a:endParaRPr lang="en-GB">
              <a:solidFill>
                <a:prstClr val="white"/>
              </a:solidFill>
            </a:endParaRPr>
          </a:p>
        </p:txBody>
      </p:sp>
      <p:sp>
        <p:nvSpPr>
          <p:cNvPr id="9" name="Slide Number Placeholder 8"/>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7110950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582DBA-F95E-48CF-94B4-87B72D5E8E85}" type="datetimeFigureOut">
              <a:rPr lang="en-GB" smtClean="0">
                <a:solidFill>
                  <a:prstClr val="white"/>
                </a:solidFill>
              </a:rPr>
              <a:pPr/>
              <a:t>20/05/2015</a:t>
            </a:fld>
            <a:endParaRPr lang="en-GB">
              <a:solidFill>
                <a:prstClr val="white"/>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2887765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48841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313" cy="37220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82DBA-F95E-48CF-94B4-87B72D5E8E85}" type="datetimeFigureOut">
              <a:rPr lang="en-GB" smtClean="0">
                <a:solidFill>
                  <a:prstClr val="white"/>
                </a:solidFill>
              </a:rPr>
              <a:pPr/>
              <a:t>20/05/2015</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625917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b">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5221" y="2919172"/>
            <a:ext cx="473558" cy="1019656"/>
          </a:xfrm>
          <a:prstGeom prst="rect">
            <a:avLst/>
          </a:prstGeom>
        </p:spPr>
      </p:pic>
    </p:spTree>
    <p:extLst>
      <p:ext uri="{BB962C8B-B14F-4D97-AF65-F5344CB8AC3E}">
        <p14:creationId xmlns:p14="http://schemas.microsoft.com/office/powerpoint/2010/main" val="785711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9451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9652" y="0"/>
            <a:ext cx="9153652" cy="53012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661248"/>
            <a:ext cx="5486400" cy="51095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82DBA-F95E-48CF-94B4-87B72D5E8E85}" type="datetimeFigureOut">
              <a:rPr lang="en-GB" smtClean="0">
                <a:solidFill>
                  <a:prstClr val="white"/>
                </a:solidFill>
              </a:rPr>
              <a:pPr/>
              <a:t>20/05/2015</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36641697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582DBA-F95E-48CF-94B4-87B72D5E8E85}" type="datetimeFigureOut">
              <a:rPr lang="en-GB" smtClean="0">
                <a:solidFill>
                  <a:prstClr val="white"/>
                </a:solidFill>
              </a:rPr>
              <a:pPr/>
              <a:t>20/05/2015</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54752798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582DBA-F95E-48CF-94B4-87B72D5E8E85}" type="datetimeFigureOut">
              <a:rPr lang="en-GB" smtClean="0">
                <a:solidFill>
                  <a:prstClr val="white"/>
                </a:solidFill>
              </a:rPr>
              <a:pPr/>
              <a:t>20/05/2015</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968E3DB-71E8-492C-AED3-7C837F6DD2B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0443573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Quote">
    <p:bg>
      <p:bgPr>
        <a:blipFill dpi="0" rotWithShape="1">
          <a:blip r:embed="rId2">
            <a:lum/>
          </a:blip>
          <a:srcRect/>
          <a:stretch>
            <a:fillRect t="-6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582DBA-F95E-48CF-94B4-87B72D5E8E85}" type="datetimeFigureOut">
              <a:rPr lang="en-GB" smtClean="0">
                <a:solidFill>
                  <a:prstClr val="white"/>
                </a:solidFill>
              </a:rPr>
              <a:pPr/>
              <a:t>20/05/2015</a:t>
            </a:fld>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968E3DB-71E8-492C-AED3-7C837F6DD2B4}" type="slidenum">
              <a:rPr lang="en-GB" smtClean="0">
                <a:solidFill>
                  <a:prstClr val="white"/>
                </a:solidFill>
              </a:rPr>
              <a:pPr/>
              <a:t>‹#›</a:t>
            </a:fld>
            <a:endParaRPr lang="en-GB" dirty="0">
              <a:solidFill>
                <a:prstClr val="white"/>
              </a:solidFill>
            </a:endParaRPr>
          </a:p>
        </p:txBody>
      </p:sp>
      <p:sp>
        <p:nvSpPr>
          <p:cNvPr id="11" name="Text Placeholder 10"/>
          <p:cNvSpPr>
            <a:spLocks noGrp="1"/>
          </p:cNvSpPr>
          <p:nvPr>
            <p:ph type="body" sz="quarter" idx="13" hasCustomPrompt="1"/>
          </p:nvPr>
        </p:nvSpPr>
        <p:spPr>
          <a:xfrm>
            <a:off x="323528" y="3284984"/>
            <a:ext cx="7425308" cy="504056"/>
          </a:xfrm>
        </p:spPr>
        <p:txBody>
          <a:bodyPr>
            <a:normAutofit/>
          </a:bodyPr>
          <a:lstStyle>
            <a:lvl1pPr marL="0" indent="0">
              <a:buNone/>
              <a:defRPr sz="2400" b="1" baseline="0">
                <a:solidFill>
                  <a:schemeClr val="bg1"/>
                </a:solidFill>
              </a:defRPr>
            </a:lvl1pPr>
          </a:lstStyle>
          <a:p>
            <a:pPr lvl="0"/>
            <a:r>
              <a:rPr lang="en-US" dirty="0" smtClean="0"/>
              <a:t>Name of contact</a:t>
            </a:r>
          </a:p>
        </p:txBody>
      </p:sp>
      <p:sp>
        <p:nvSpPr>
          <p:cNvPr id="12" name="Text Placeholder 10"/>
          <p:cNvSpPr>
            <a:spLocks noGrp="1"/>
          </p:cNvSpPr>
          <p:nvPr>
            <p:ph type="body" sz="quarter" idx="14" hasCustomPrompt="1"/>
          </p:nvPr>
        </p:nvSpPr>
        <p:spPr>
          <a:xfrm>
            <a:off x="323528" y="413048"/>
            <a:ext cx="7425308" cy="2664296"/>
          </a:xfrm>
        </p:spPr>
        <p:txBody>
          <a:bodyPr>
            <a:normAutofit/>
          </a:bodyPr>
          <a:lstStyle>
            <a:lvl1pPr marL="0" indent="0">
              <a:buNone/>
              <a:defRPr sz="4400" baseline="0">
                <a:solidFill>
                  <a:schemeClr val="bg1"/>
                </a:solidFill>
              </a:defRPr>
            </a:lvl1pPr>
          </a:lstStyle>
          <a:p>
            <a:pPr lvl="0"/>
            <a:r>
              <a:rPr lang="en-US" dirty="0" smtClean="0"/>
              <a:t>Enter your quote text here with the most important text in bold so that it stands out. </a:t>
            </a:r>
          </a:p>
        </p:txBody>
      </p:sp>
      <p:sp>
        <p:nvSpPr>
          <p:cNvPr id="13" name="Text Placeholder 10"/>
          <p:cNvSpPr>
            <a:spLocks noGrp="1"/>
          </p:cNvSpPr>
          <p:nvPr>
            <p:ph type="body" sz="quarter" idx="15" hasCustomPrompt="1"/>
          </p:nvPr>
        </p:nvSpPr>
        <p:spPr>
          <a:xfrm>
            <a:off x="323528" y="3717032"/>
            <a:ext cx="7425308" cy="504056"/>
          </a:xfrm>
        </p:spPr>
        <p:txBody>
          <a:bodyPr>
            <a:normAutofit/>
          </a:bodyPr>
          <a:lstStyle>
            <a:lvl1pPr marL="0" indent="0">
              <a:buNone/>
              <a:defRPr sz="2400" baseline="0">
                <a:solidFill>
                  <a:schemeClr val="bg1"/>
                </a:solidFill>
              </a:defRPr>
            </a:lvl1pPr>
          </a:lstStyle>
          <a:p>
            <a:pPr lvl="0"/>
            <a:r>
              <a:rPr lang="en-US" dirty="0" smtClean="0"/>
              <a:t>Name of unit / org</a:t>
            </a:r>
          </a:p>
        </p:txBody>
      </p:sp>
    </p:spTree>
    <p:extLst>
      <p:ext uri="{BB962C8B-B14F-4D97-AF65-F5344CB8AC3E}">
        <p14:creationId xmlns:p14="http://schemas.microsoft.com/office/powerpoint/2010/main" val="84036943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582DBA-F95E-48CF-94B4-87B72D5E8E85}" type="datetimeFigureOut">
              <a:rPr lang="en-GB" smtClean="0">
                <a:solidFill>
                  <a:prstClr val="white"/>
                </a:solidFill>
              </a:rPr>
              <a:pPr/>
              <a:t>20/05/2015</a:t>
            </a:fld>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F968E3DB-71E8-492C-AED3-7C837F6DD2B4}"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7851407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080314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2056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b">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5221" y="2919172"/>
            <a:ext cx="473558" cy="1019656"/>
          </a:xfrm>
          <a:prstGeom prst="rect">
            <a:avLst/>
          </a:prstGeom>
        </p:spPr>
      </p:pic>
    </p:spTree>
    <p:extLst>
      <p:ext uri="{BB962C8B-B14F-4D97-AF65-F5344CB8AC3E}">
        <p14:creationId xmlns:p14="http://schemas.microsoft.com/office/powerpoint/2010/main" val="404091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rcl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952" y="2996952"/>
            <a:ext cx="864096" cy="864096"/>
          </a:xfrm>
          <a:prstGeom prst="rect">
            <a:avLst/>
          </a:prstGeom>
        </p:spPr>
      </p:pic>
    </p:spTree>
    <p:extLst>
      <p:ext uri="{BB962C8B-B14F-4D97-AF65-F5344CB8AC3E}">
        <p14:creationId xmlns:p14="http://schemas.microsoft.com/office/powerpoint/2010/main" val="718146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2986" y="2919714"/>
            <a:ext cx="1158027" cy="1018571"/>
          </a:xfrm>
          <a:prstGeom prst="rect">
            <a:avLst/>
          </a:prstGeom>
        </p:spPr>
      </p:pic>
    </p:spTree>
    <p:extLst>
      <p:ext uri="{BB962C8B-B14F-4D97-AF65-F5344CB8AC3E}">
        <p14:creationId xmlns:p14="http://schemas.microsoft.com/office/powerpoint/2010/main" val="22733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rc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952" y="2996952"/>
            <a:ext cx="864096" cy="864096"/>
          </a:xfrm>
          <a:prstGeom prst="rect">
            <a:avLst/>
          </a:prstGeom>
        </p:spPr>
      </p:pic>
    </p:spTree>
    <p:extLst>
      <p:ext uri="{BB962C8B-B14F-4D97-AF65-F5344CB8AC3E}">
        <p14:creationId xmlns:p14="http://schemas.microsoft.com/office/powerpoint/2010/main" val="103054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arth">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6919" y="2923420"/>
            <a:ext cx="1030161" cy="1011160"/>
          </a:xfrm>
          <a:prstGeom prst="rect">
            <a:avLst/>
          </a:prstGeom>
        </p:spPr>
      </p:pic>
    </p:spTree>
    <p:extLst>
      <p:ext uri="{BB962C8B-B14F-4D97-AF65-F5344CB8AC3E}">
        <p14:creationId xmlns:p14="http://schemas.microsoft.com/office/powerpoint/2010/main" val="3236730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b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7804" y="2893521"/>
            <a:ext cx="888392" cy="1070958"/>
          </a:xfrm>
          <a:prstGeom prst="rect">
            <a:avLst/>
          </a:prstGeom>
        </p:spPr>
      </p:pic>
    </p:spTree>
    <p:extLst>
      <p:ext uri="{BB962C8B-B14F-4D97-AF65-F5344CB8AC3E}">
        <p14:creationId xmlns:p14="http://schemas.microsoft.com/office/powerpoint/2010/main" val="2436177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per">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6235" y="2948406"/>
            <a:ext cx="771530" cy="961187"/>
          </a:xfrm>
          <a:prstGeom prst="rect">
            <a:avLst/>
          </a:prstGeom>
        </p:spPr>
      </p:pic>
    </p:spTree>
    <p:extLst>
      <p:ext uri="{BB962C8B-B14F-4D97-AF65-F5344CB8AC3E}">
        <p14:creationId xmlns:p14="http://schemas.microsoft.com/office/powerpoint/2010/main" val="2136784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029" y="2890791"/>
            <a:ext cx="577942" cy="1076417"/>
          </a:xfrm>
          <a:prstGeom prst="rect">
            <a:avLst/>
          </a:prstGeom>
        </p:spPr>
      </p:pic>
    </p:spTree>
    <p:extLst>
      <p:ext uri="{BB962C8B-B14F-4D97-AF65-F5344CB8AC3E}">
        <p14:creationId xmlns:p14="http://schemas.microsoft.com/office/powerpoint/2010/main" val="598665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cycle symbo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47" y="2940849"/>
            <a:ext cx="1151906" cy="976302"/>
          </a:xfrm>
          <a:prstGeom prst="rect">
            <a:avLst/>
          </a:prstGeom>
        </p:spPr>
      </p:pic>
    </p:spTree>
    <p:extLst>
      <p:ext uri="{BB962C8B-B14F-4D97-AF65-F5344CB8AC3E}">
        <p14:creationId xmlns:p14="http://schemas.microsoft.com/office/powerpoint/2010/main" val="2294753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ave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5090" y="2921852"/>
            <a:ext cx="1313819" cy="1014295"/>
          </a:xfrm>
          <a:prstGeom prst="rect">
            <a:avLst/>
          </a:prstGeom>
        </p:spPr>
      </p:pic>
    </p:spTree>
    <p:extLst>
      <p:ext uri="{BB962C8B-B14F-4D97-AF65-F5344CB8AC3E}">
        <p14:creationId xmlns:p14="http://schemas.microsoft.com/office/powerpoint/2010/main" val="707028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rench">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5302" y="2902994"/>
            <a:ext cx="933396" cy="1052012"/>
          </a:xfrm>
          <a:prstGeom prst="rect">
            <a:avLst/>
          </a:prstGeom>
        </p:spPr>
      </p:pic>
    </p:spTree>
    <p:extLst>
      <p:ext uri="{BB962C8B-B14F-4D97-AF65-F5344CB8AC3E}">
        <p14:creationId xmlns:p14="http://schemas.microsoft.com/office/powerpoint/2010/main" val="49609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pt logo">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589" y="3014199"/>
            <a:ext cx="3492822" cy="829602"/>
          </a:xfrm>
          <a:prstGeom prst="rect">
            <a:avLst/>
          </a:prstGeom>
        </p:spPr>
      </p:pic>
    </p:spTree>
    <p:extLst>
      <p:ext uri="{BB962C8B-B14F-4D97-AF65-F5344CB8AC3E}">
        <p14:creationId xmlns:p14="http://schemas.microsoft.com/office/powerpoint/2010/main" val="1671608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ustainabilit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922" y="2823719"/>
            <a:ext cx="4210156" cy="1210562"/>
          </a:xfrm>
          <a:prstGeom prst="rect">
            <a:avLst/>
          </a:prstGeom>
        </p:spPr>
      </p:pic>
    </p:spTree>
    <p:extLst>
      <p:ext uri="{BB962C8B-B14F-4D97-AF65-F5344CB8AC3E}">
        <p14:creationId xmlns:p14="http://schemas.microsoft.com/office/powerpoint/2010/main" val="7989566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sion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2330" y="2923991"/>
            <a:ext cx="2139339" cy="1010017"/>
          </a:xfrm>
          <a:prstGeom prst="rect">
            <a:avLst/>
          </a:prstGeom>
        </p:spPr>
      </p:pic>
    </p:spTree>
    <p:extLst>
      <p:ext uri="{BB962C8B-B14F-4D97-AF65-F5344CB8AC3E}">
        <p14:creationId xmlns:p14="http://schemas.microsoft.com/office/powerpoint/2010/main" val="130851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2986" y="2919714"/>
            <a:ext cx="1158027" cy="1018571"/>
          </a:xfrm>
          <a:prstGeom prst="rect">
            <a:avLst/>
          </a:prstGeom>
        </p:spPr>
      </p:pic>
    </p:spTree>
    <p:extLst>
      <p:ext uri="{BB962C8B-B14F-4D97-AF65-F5344CB8AC3E}">
        <p14:creationId xmlns:p14="http://schemas.microsoft.com/office/powerpoint/2010/main" val="7137877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t active getting ther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2357902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cycle WRAP logo">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39366845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witch &amp; sav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6" y="2924944"/>
            <a:ext cx="2767228" cy="1008112"/>
          </a:xfrm>
          <a:prstGeom prst="rect">
            <a:avLst/>
          </a:prstGeom>
        </p:spPr>
      </p:pic>
    </p:spTree>
    <p:extLst>
      <p:ext uri="{BB962C8B-B14F-4D97-AF65-F5344CB8AC3E}">
        <p14:creationId xmlns:p14="http://schemas.microsoft.com/office/powerpoint/2010/main" val="3850197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rinking water">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2406972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4180805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3194303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b">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5221" y="2919172"/>
            <a:ext cx="473558" cy="1019656"/>
          </a:xfrm>
          <a:prstGeom prst="rect">
            <a:avLst/>
          </a:prstGeom>
        </p:spPr>
      </p:pic>
    </p:spTree>
    <p:extLst>
      <p:ext uri="{BB962C8B-B14F-4D97-AF65-F5344CB8AC3E}">
        <p14:creationId xmlns:p14="http://schemas.microsoft.com/office/powerpoint/2010/main" val="1199983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ircl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952" y="2996952"/>
            <a:ext cx="864096" cy="864096"/>
          </a:xfrm>
          <a:prstGeom prst="rect">
            <a:avLst/>
          </a:prstGeom>
        </p:spPr>
      </p:pic>
    </p:spTree>
    <p:extLst>
      <p:ext uri="{BB962C8B-B14F-4D97-AF65-F5344CB8AC3E}">
        <p14:creationId xmlns:p14="http://schemas.microsoft.com/office/powerpoint/2010/main" val="1509337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a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2986" y="2919714"/>
            <a:ext cx="1158027" cy="1018571"/>
          </a:xfrm>
          <a:prstGeom prst="rect">
            <a:avLst/>
          </a:prstGeom>
        </p:spPr>
      </p:pic>
    </p:spTree>
    <p:extLst>
      <p:ext uri="{BB962C8B-B14F-4D97-AF65-F5344CB8AC3E}">
        <p14:creationId xmlns:p14="http://schemas.microsoft.com/office/powerpoint/2010/main" val="38846648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arth">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6919" y="2923420"/>
            <a:ext cx="1030161" cy="1011160"/>
          </a:xfrm>
          <a:prstGeom prst="rect">
            <a:avLst/>
          </a:prstGeom>
        </p:spPr>
      </p:pic>
    </p:spTree>
    <p:extLst>
      <p:ext uri="{BB962C8B-B14F-4D97-AF65-F5344CB8AC3E}">
        <p14:creationId xmlns:p14="http://schemas.microsoft.com/office/powerpoint/2010/main" val="54731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rth">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6919" y="2923420"/>
            <a:ext cx="1030161" cy="1011160"/>
          </a:xfrm>
          <a:prstGeom prst="rect">
            <a:avLst/>
          </a:prstGeom>
        </p:spPr>
      </p:pic>
    </p:spTree>
    <p:extLst>
      <p:ext uri="{BB962C8B-B14F-4D97-AF65-F5344CB8AC3E}">
        <p14:creationId xmlns:p14="http://schemas.microsoft.com/office/powerpoint/2010/main" val="12553107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b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7804" y="2893521"/>
            <a:ext cx="888392" cy="1070958"/>
          </a:xfrm>
          <a:prstGeom prst="rect">
            <a:avLst/>
          </a:prstGeom>
        </p:spPr>
      </p:pic>
    </p:spTree>
    <p:extLst>
      <p:ext uri="{BB962C8B-B14F-4D97-AF65-F5344CB8AC3E}">
        <p14:creationId xmlns:p14="http://schemas.microsoft.com/office/powerpoint/2010/main" val="10303533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aper">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6235" y="2948406"/>
            <a:ext cx="771530" cy="961187"/>
          </a:xfrm>
          <a:prstGeom prst="rect">
            <a:avLst/>
          </a:prstGeom>
        </p:spPr>
      </p:pic>
    </p:spTree>
    <p:extLst>
      <p:ext uri="{BB962C8B-B14F-4D97-AF65-F5344CB8AC3E}">
        <p14:creationId xmlns:p14="http://schemas.microsoft.com/office/powerpoint/2010/main" val="3236578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029" y="2890791"/>
            <a:ext cx="577942" cy="1076417"/>
          </a:xfrm>
          <a:prstGeom prst="rect">
            <a:avLst/>
          </a:prstGeom>
        </p:spPr>
      </p:pic>
    </p:spTree>
    <p:extLst>
      <p:ext uri="{BB962C8B-B14F-4D97-AF65-F5344CB8AC3E}">
        <p14:creationId xmlns:p14="http://schemas.microsoft.com/office/powerpoint/2010/main" val="31477542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cycle symbo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47" y="2940849"/>
            <a:ext cx="1151906" cy="976302"/>
          </a:xfrm>
          <a:prstGeom prst="rect">
            <a:avLst/>
          </a:prstGeom>
        </p:spPr>
      </p:pic>
    </p:spTree>
    <p:extLst>
      <p:ext uri="{BB962C8B-B14F-4D97-AF65-F5344CB8AC3E}">
        <p14:creationId xmlns:p14="http://schemas.microsoft.com/office/powerpoint/2010/main" val="818900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rave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5090" y="2921852"/>
            <a:ext cx="1313819" cy="1014295"/>
          </a:xfrm>
          <a:prstGeom prst="rect">
            <a:avLst/>
          </a:prstGeom>
        </p:spPr>
      </p:pic>
    </p:spTree>
    <p:extLst>
      <p:ext uri="{BB962C8B-B14F-4D97-AF65-F5344CB8AC3E}">
        <p14:creationId xmlns:p14="http://schemas.microsoft.com/office/powerpoint/2010/main" val="3752151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rench">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5302" y="2902994"/>
            <a:ext cx="933396" cy="1052012"/>
          </a:xfrm>
          <a:prstGeom prst="rect">
            <a:avLst/>
          </a:prstGeom>
        </p:spPr>
      </p:pic>
    </p:spTree>
    <p:extLst>
      <p:ext uri="{BB962C8B-B14F-4D97-AF65-F5344CB8AC3E}">
        <p14:creationId xmlns:p14="http://schemas.microsoft.com/office/powerpoint/2010/main" val="473344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pt logo">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589" y="3014199"/>
            <a:ext cx="3492822" cy="829602"/>
          </a:xfrm>
          <a:prstGeom prst="rect">
            <a:avLst/>
          </a:prstGeom>
        </p:spPr>
      </p:pic>
    </p:spTree>
    <p:extLst>
      <p:ext uri="{BB962C8B-B14F-4D97-AF65-F5344CB8AC3E}">
        <p14:creationId xmlns:p14="http://schemas.microsoft.com/office/powerpoint/2010/main" val="22261899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ustainabilit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922" y="2823719"/>
            <a:ext cx="4210156" cy="1210562"/>
          </a:xfrm>
          <a:prstGeom prst="rect">
            <a:avLst/>
          </a:prstGeom>
        </p:spPr>
      </p:pic>
    </p:spTree>
    <p:extLst>
      <p:ext uri="{BB962C8B-B14F-4D97-AF65-F5344CB8AC3E}">
        <p14:creationId xmlns:p14="http://schemas.microsoft.com/office/powerpoint/2010/main" val="28176726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sion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2330" y="2923991"/>
            <a:ext cx="2139339" cy="1010017"/>
          </a:xfrm>
          <a:prstGeom prst="rect">
            <a:avLst/>
          </a:prstGeom>
        </p:spPr>
      </p:pic>
    </p:spTree>
    <p:extLst>
      <p:ext uri="{BB962C8B-B14F-4D97-AF65-F5344CB8AC3E}">
        <p14:creationId xmlns:p14="http://schemas.microsoft.com/office/powerpoint/2010/main" val="8513867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et active getting ther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27081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7804" y="2893521"/>
            <a:ext cx="888392" cy="1070958"/>
          </a:xfrm>
          <a:prstGeom prst="rect">
            <a:avLst/>
          </a:prstGeom>
        </p:spPr>
      </p:pic>
    </p:spTree>
    <p:extLst>
      <p:ext uri="{BB962C8B-B14F-4D97-AF65-F5344CB8AC3E}">
        <p14:creationId xmlns:p14="http://schemas.microsoft.com/office/powerpoint/2010/main" val="33600523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ecycle WRAP logo">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26168365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witch &amp; sav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6" y="2924944"/>
            <a:ext cx="2767228" cy="1008112"/>
          </a:xfrm>
          <a:prstGeom prst="rect">
            <a:avLst/>
          </a:prstGeom>
        </p:spPr>
      </p:pic>
    </p:spTree>
    <p:extLst>
      <p:ext uri="{BB962C8B-B14F-4D97-AF65-F5344CB8AC3E}">
        <p14:creationId xmlns:p14="http://schemas.microsoft.com/office/powerpoint/2010/main" val="29500061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rinking water">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27665307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9929038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3540239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b">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5221" y="2919172"/>
            <a:ext cx="473558" cy="1019656"/>
          </a:xfrm>
          <a:prstGeom prst="rect">
            <a:avLst/>
          </a:prstGeom>
        </p:spPr>
      </p:pic>
    </p:spTree>
    <p:extLst>
      <p:ext uri="{BB962C8B-B14F-4D97-AF65-F5344CB8AC3E}">
        <p14:creationId xmlns:p14="http://schemas.microsoft.com/office/powerpoint/2010/main" val="37934876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ircl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952" y="2996952"/>
            <a:ext cx="864096" cy="864096"/>
          </a:xfrm>
          <a:prstGeom prst="rect">
            <a:avLst/>
          </a:prstGeom>
        </p:spPr>
      </p:pic>
    </p:spTree>
    <p:extLst>
      <p:ext uri="{BB962C8B-B14F-4D97-AF65-F5344CB8AC3E}">
        <p14:creationId xmlns:p14="http://schemas.microsoft.com/office/powerpoint/2010/main" val="951579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a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2986" y="2919714"/>
            <a:ext cx="1158027" cy="1018571"/>
          </a:xfrm>
          <a:prstGeom prst="rect">
            <a:avLst/>
          </a:prstGeom>
        </p:spPr>
      </p:pic>
    </p:spTree>
    <p:extLst>
      <p:ext uri="{BB962C8B-B14F-4D97-AF65-F5344CB8AC3E}">
        <p14:creationId xmlns:p14="http://schemas.microsoft.com/office/powerpoint/2010/main" val="9969511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arth">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6919" y="2923420"/>
            <a:ext cx="1030161" cy="1011160"/>
          </a:xfrm>
          <a:prstGeom prst="rect">
            <a:avLst/>
          </a:prstGeom>
        </p:spPr>
      </p:pic>
    </p:spTree>
    <p:extLst>
      <p:ext uri="{BB962C8B-B14F-4D97-AF65-F5344CB8AC3E}">
        <p14:creationId xmlns:p14="http://schemas.microsoft.com/office/powerpoint/2010/main" val="5276588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b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7804" y="2893521"/>
            <a:ext cx="888392" cy="1070958"/>
          </a:xfrm>
          <a:prstGeom prst="rect">
            <a:avLst/>
          </a:prstGeom>
        </p:spPr>
      </p:pic>
    </p:spTree>
    <p:extLst>
      <p:ext uri="{BB962C8B-B14F-4D97-AF65-F5344CB8AC3E}">
        <p14:creationId xmlns:p14="http://schemas.microsoft.com/office/powerpoint/2010/main" val="3323675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p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6235" y="2948406"/>
            <a:ext cx="771530" cy="961187"/>
          </a:xfrm>
          <a:prstGeom prst="rect">
            <a:avLst/>
          </a:prstGeom>
        </p:spPr>
      </p:pic>
    </p:spTree>
    <p:extLst>
      <p:ext uri="{BB962C8B-B14F-4D97-AF65-F5344CB8AC3E}">
        <p14:creationId xmlns:p14="http://schemas.microsoft.com/office/powerpoint/2010/main" val="40290834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aper">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6235" y="2948406"/>
            <a:ext cx="771530" cy="961187"/>
          </a:xfrm>
          <a:prstGeom prst="rect">
            <a:avLst/>
          </a:prstGeom>
        </p:spPr>
      </p:pic>
    </p:spTree>
    <p:extLst>
      <p:ext uri="{BB962C8B-B14F-4D97-AF65-F5344CB8AC3E}">
        <p14:creationId xmlns:p14="http://schemas.microsoft.com/office/powerpoint/2010/main" val="36864202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029" y="2890791"/>
            <a:ext cx="577942" cy="1076417"/>
          </a:xfrm>
          <a:prstGeom prst="rect">
            <a:avLst/>
          </a:prstGeom>
        </p:spPr>
      </p:pic>
    </p:spTree>
    <p:extLst>
      <p:ext uri="{BB962C8B-B14F-4D97-AF65-F5344CB8AC3E}">
        <p14:creationId xmlns:p14="http://schemas.microsoft.com/office/powerpoint/2010/main" val="25356344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ecycle symbo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47" y="2940849"/>
            <a:ext cx="1151906" cy="976302"/>
          </a:xfrm>
          <a:prstGeom prst="rect">
            <a:avLst/>
          </a:prstGeom>
        </p:spPr>
      </p:pic>
    </p:spTree>
    <p:extLst>
      <p:ext uri="{BB962C8B-B14F-4D97-AF65-F5344CB8AC3E}">
        <p14:creationId xmlns:p14="http://schemas.microsoft.com/office/powerpoint/2010/main" val="26416263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ravel">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5090" y="2921852"/>
            <a:ext cx="1313819" cy="1014295"/>
          </a:xfrm>
          <a:prstGeom prst="rect">
            <a:avLst/>
          </a:prstGeom>
        </p:spPr>
      </p:pic>
    </p:spTree>
    <p:extLst>
      <p:ext uri="{BB962C8B-B14F-4D97-AF65-F5344CB8AC3E}">
        <p14:creationId xmlns:p14="http://schemas.microsoft.com/office/powerpoint/2010/main" val="8514504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rench">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5302" y="2902994"/>
            <a:ext cx="933396" cy="1052012"/>
          </a:xfrm>
          <a:prstGeom prst="rect">
            <a:avLst/>
          </a:prstGeom>
        </p:spPr>
      </p:pic>
    </p:spTree>
    <p:extLst>
      <p:ext uri="{BB962C8B-B14F-4D97-AF65-F5344CB8AC3E}">
        <p14:creationId xmlns:p14="http://schemas.microsoft.com/office/powerpoint/2010/main" val="13742099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pt logo">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589" y="3014199"/>
            <a:ext cx="3492822" cy="829602"/>
          </a:xfrm>
          <a:prstGeom prst="rect">
            <a:avLst/>
          </a:prstGeom>
        </p:spPr>
      </p:pic>
    </p:spTree>
    <p:extLst>
      <p:ext uri="{BB962C8B-B14F-4D97-AF65-F5344CB8AC3E}">
        <p14:creationId xmlns:p14="http://schemas.microsoft.com/office/powerpoint/2010/main" val="40757243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ustainabilit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922" y="2823719"/>
            <a:ext cx="4210156" cy="1210562"/>
          </a:xfrm>
          <a:prstGeom prst="rect">
            <a:avLst/>
          </a:prstGeom>
        </p:spPr>
      </p:pic>
    </p:spTree>
    <p:extLst>
      <p:ext uri="{BB962C8B-B14F-4D97-AF65-F5344CB8AC3E}">
        <p14:creationId xmlns:p14="http://schemas.microsoft.com/office/powerpoint/2010/main" val="41104334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sion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2330" y="2923991"/>
            <a:ext cx="2139339" cy="1010017"/>
          </a:xfrm>
          <a:prstGeom prst="rect">
            <a:avLst/>
          </a:prstGeom>
        </p:spPr>
      </p:pic>
    </p:spTree>
    <p:extLst>
      <p:ext uri="{BB962C8B-B14F-4D97-AF65-F5344CB8AC3E}">
        <p14:creationId xmlns:p14="http://schemas.microsoft.com/office/powerpoint/2010/main" val="461632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Get active getting ther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1141563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Recycle WRAP logo">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72306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3029" y="2890791"/>
            <a:ext cx="577942" cy="1076417"/>
          </a:xfrm>
          <a:prstGeom prst="rect">
            <a:avLst/>
          </a:prstGeom>
        </p:spPr>
      </p:pic>
    </p:spTree>
    <p:extLst>
      <p:ext uri="{BB962C8B-B14F-4D97-AF65-F5344CB8AC3E}">
        <p14:creationId xmlns:p14="http://schemas.microsoft.com/office/powerpoint/2010/main" val="22805461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witch &amp; sav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6" y="2924944"/>
            <a:ext cx="2767228" cy="1008112"/>
          </a:xfrm>
          <a:prstGeom prst="rect">
            <a:avLst/>
          </a:prstGeom>
        </p:spPr>
      </p:pic>
    </p:spTree>
    <p:extLst>
      <p:ext uri="{BB962C8B-B14F-4D97-AF65-F5344CB8AC3E}">
        <p14:creationId xmlns:p14="http://schemas.microsoft.com/office/powerpoint/2010/main" val="10610558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rinking water">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383" y="2924943"/>
            <a:ext cx="2767234" cy="1008114"/>
          </a:xfrm>
          <a:prstGeom prst="rect">
            <a:avLst/>
          </a:prstGeom>
        </p:spPr>
      </p:pic>
    </p:spTree>
    <p:extLst>
      <p:ext uri="{BB962C8B-B14F-4D97-AF65-F5344CB8AC3E}">
        <p14:creationId xmlns:p14="http://schemas.microsoft.com/office/powerpoint/2010/main" val="166561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9.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8.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theme" Target="../theme/theme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theme" Target="../theme/theme5.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18800738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571" y="5296988"/>
            <a:ext cx="9156569" cy="156315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1"/>
            <a:ext cx="8229600" cy="35569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1403648" y="6356350"/>
            <a:ext cx="1187152" cy="365125"/>
          </a:xfrm>
          <a:prstGeom prst="rect">
            <a:avLst/>
          </a:prstGeom>
        </p:spPr>
        <p:txBody>
          <a:bodyPr vert="horz" lIns="91440" tIns="45720" rIns="91440" bIns="45720" rtlCol="0" anchor="ctr"/>
          <a:lstStyle>
            <a:lvl1pPr algn="l">
              <a:defRPr sz="1200">
                <a:solidFill>
                  <a:schemeClr val="bg1"/>
                </a:solidFill>
              </a:defRPr>
            </a:lvl1pPr>
          </a:lstStyle>
          <a:p>
            <a:fld id="{F1582DBA-F95E-48CF-94B4-87B72D5E8E85}" type="datetimeFigureOut">
              <a:rPr lang="en-GB" smtClean="0">
                <a:solidFill>
                  <a:prstClr val="white"/>
                </a:solidFill>
              </a:rPr>
              <a:pPr/>
              <a:t>20/05/2015</a:t>
            </a:fld>
            <a:endParaRPr lang="en-GB"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GB" dirty="0">
              <a:solidFill>
                <a:prstClr val="white"/>
              </a:solidFill>
            </a:endParaRPr>
          </a:p>
        </p:txBody>
      </p:sp>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88224" y="5445224"/>
            <a:ext cx="2445278" cy="1152128"/>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F968E3DB-71E8-492C-AED3-7C837F6DD2B4}"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931990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8246D-071C-48B0-B24B-B1607A829D38}" type="datetimeFigureOut">
              <a:rPr lang="en-GB" smtClean="0">
                <a:solidFill>
                  <a:prstClr val="white">
                    <a:tint val="75000"/>
                  </a:prstClr>
                </a:solidFill>
              </a:rPr>
              <a:pPr/>
              <a:t>20/05/2015</a:t>
            </a:fld>
            <a:endParaRPr lang="en-GB">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9214B-BC1B-4C8F-879A-DCB691A2DAE0}"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64180164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701372211"/>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8246D-071C-48B0-B24B-B1607A829D38}" type="datetimeFigureOut">
              <a:rPr lang="en-GB" smtClean="0">
                <a:solidFill>
                  <a:prstClr val="white">
                    <a:tint val="75000"/>
                  </a:prstClr>
                </a:solidFill>
              </a:rPr>
              <a:pPr/>
              <a:t>20/05/2015</a:t>
            </a:fld>
            <a:endParaRPr lang="en-GB"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9214B-BC1B-4C8F-879A-DCB691A2DAE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077642009"/>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520" y="2391023"/>
            <a:ext cx="9252520" cy="1470025"/>
          </a:xfrm>
        </p:spPr>
        <p:txBody>
          <a:bodyPr>
            <a:normAutofit/>
          </a:bodyPr>
          <a:lstStyle/>
          <a:p>
            <a:pPr algn="ctr"/>
            <a:r>
              <a:rPr lang="en-GB" sz="4000" dirty="0" smtClean="0"/>
              <a:t>WARPIT and PC Cascading </a:t>
            </a:r>
            <a:endParaRPr lang="en-GB" sz="4000" dirty="0"/>
          </a:p>
        </p:txBody>
      </p:sp>
      <p:sp>
        <p:nvSpPr>
          <p:cNvPr id="3" name="Subtitle 2"/>
          <p:cNvSpPr>
            <a:spLocks noGrp="1"/>
          </p:cNvSpPr>
          <p:nvPr>
            <p:ph type="subTitle" idx="1"/>
          </p:nvPr>
        </p:nvSpPr>
        <p:spPr>
          <a:xfrm>
            <a:off x="-108520" y="3645024"/>
            <a:ext cx="9252520" cy="1368152"/>
          </a:xfrm>
        </p:spPr>
        <p:txBody>
          <a:bodyPr>
            <a:normAutofit fontScale="92500" lnSpcReduction="10000"/>
          </a:bodyPr>
          <a:lstStyle/>
          <a:p>
            <a:pPr algn="ctr"/>
            <a:endParaRPr lang="en-GB" sz="2800" dirty="0" smtClean="0"/>
          </a:p>
          <a:p>
            <a:pPr algn="ctr"/>
            <a:r>
              <a:rPr lang="en-GB" sz="2800" dirty="0" smtClean="0"/>
              <a:t>Alan Peddie, SRS Projects Coordinator</a:t>
            </a:r>
          </a:p>
          <a:p>
            <a:pPr algn="ctr"/>
            <a:r>
              <a:rPr lang="en-GB" sz="2800" dirty="0" smtClean="0"/>
              <a:t>alan.peddie@ed.ac.uk</a:t>
            </a:r>
          </a:p>
        </p:txBody>
      </p:sp>
    </p:spTree>
    <p:extLst>
      <p:ext uri="{BB962C8B-B14F-4D97-AF65-F5344CB8AC3E}">
        <p14:creationId xmlns:p14="http://schemas.microsoft.com/office/powerpoint/2010/main" val="2423482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485" b="4212"/>
          <a:stretch/>
        </p:blipFill>
        <p:spPr bwMode="auto">
          <a:xfrm>
            <a:off x="395536" y="404664"/>
            <a:ext cx="8352928" cy="608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810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106" b="3695"/>
          <a:stretch/>
        </p:blipFill>
        <p:spPr bwMode="auto">
          <a:xfrm>
            <a:off x="271636" y="430563"/>
            <a:ext cx="8548836" cy="603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717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das.ucs.ed.ac.uk\SGHomes_2\apeddie\Win7\Desktop\warpit repor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16682"/>
            <a:ext cx="8208912" cy="622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810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GB" dirty="0" smtClean="0"/>
              <a:t>Pilot</a:t>
            </a:r>
            <a:endParaRPr lang="en-GB"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190" y="1556792"/>
            <a:ext cx="4995830" cy="3194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052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pPr algn="ctr"/>
            <a:r>
              <a:rPr lang="en-US" dirty="0" smtClean="0">
                <a:ea typeface="Times New Roman" charset="0"/>
                <a:cs typeface="Times New Roman" charset="0"/>
              </a:rPr>
              <a:t>KPIs</a:t>
            </a:r>
            <a:endParaRPr lang="en-GB" dirty="0"/>
          </a:p>
        </p:txBody>
      </p:sp>
      <p:graphicFrame>
        <p:nvGraphicFramePr>
          <p:cNvPr id="4" name="Chart 3"/>
          <p:cNvGraphicFramePr/>
          <p:nvPr>
            <p:extLst>
              <p:ext uri="{D42A27DB-BD31-4B8C-83A1-F6EECF244321}">
                <p14:modId xmlns:p14="http://schemas.microsoft.com/office/powerpoint/2010/main" val="1759947006"/>
              </p:ext>
            </p:extLst>
          </p:nvPr>
        </p:nvGraphicFramePr>
        <p:xfrm>
          <a:off x="1475656" y="836712"/>
          <a:ext cx="6096000" cy="4336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0149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rmAutofit/>
          </a:bodyPr>
          <a:lstStyle/>
          <a:p>
            <a:pPr algn="ctr"/>
            <a:r>
              <a:rPr lang="en-US" dirty="0" smtClean="0">
                <a:ea typeface="Times New Roman" charset="0"/>
                <a:cs typeface="Times New Roman" charset="0"/>
              </a:rPr>
              <a:t>Other savings</a:t>
            </a:r>
            <a:endParaRPr lang="en-GB" dirty="0"/>
          </a:p>
        </p:txBody>
      </p:sp>
      <p:graphicFrame>
        <p:nvGraphicFramePr>
          <p:cNvPr id="4" name="Chart 3"/>
          <p:cNvGraphicFramePr/>
          <p:nvPr>
            <p:extLst>
              <p:ext uri="{D42A27DB-BD31-4B8C-83A1-F6EECF244321}">
                <p14:modId xmlns:p14="http://schemas.microsoft.com/office/powerpoint/2010/main" val="815975720"/>
              </p:ext>
            </p:extLst>
          </p:nvPr>
        </p:nvGraphicFramePr>
        <p:xfrm>
          <a:off x="1475656" y="1052736"/>
          <a:ext cx="6096000" cy="4120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591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rmAutofit/>
          </a:bodyPr>
          <a:lstStyle/>
          <a:p>
            <a:pPr algn="ctr"/>
            <a:r>
              <a:rPr lang="en-US" dirty="0" smtClean="0">
                <a:ea typeface="Times New Roman" charset="0"/>
                <a:cs typeface="Times New Roman" charset="0"/>
              </a:rPr>
              <a:t>Other savings</a:t>
            </a:r>
            <a:endParaRPr lang="en-GB" dirty="0"/>
          </a:p>
        </p:txBody>
      </p:sp>
      <p:graphicFrame>
        <p:nvGraphicFramePr>
          <p:cNvPr id="4" name="Chart 3"/>
          <p:cNvGraphicFramePr/>
          <p:nvPr>
            <p:extLst>
              <p:ext uri="{D42A27DB-BD31-4B8C-83A1-F6EECF244321}">
                <p14:modId xmlns:p14="http://schemas.microsoft.com/office/powerpoint/2010/main" val="481717342"/>
              </p:ext>
            </p:extLst>
          </p:nvPr>
        </p:nvGraphicFramePr>
        <p:xfrm>
          <a:off x="1475656" y="1052736"/>
          <a:ext cx="6096000" cy="4120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6181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Electronics</a:t>
            </a:r>
            <a:endParaRPr lang="en-GB" dirty="0"/>
          </a:p>
        </p:txBody>
      </p:sp>
      <p:sp>
        <p:nvSpPr>
          <p:cNvPr id="3" name="Content Placeholder 2"/>
          <p:cNvSpPr>
            <a:spLocks noGrp="1"/>
          </p:cNvSpPr>
          <p:nvPr>
            <p:ph idx="1"/>
          </p:nvPr>
        </p:nvSpPr>
        <p:spPr/>
        <p:txBody>
          <a:bodyPr/>
          <a:lstStyle/>
          <a:p>
            <a:r>
              <a:rPr lang="en-GB" dirty="0" smtClean="0"/>
              <a:t>Non data</a:t>
            </a:r>
          </a:p>
          <a:p>
            <a:r>
              <a:rPr lang="en-GB" dirty="0" smtClean="0"/>
              <a:t>PAT Tested</a:t>
            </a:r>
          </a:p>
          <a:p>
            <a:r>
              <a:rPr lang="en-GB" dirty="0" smtClean="0"/>
              <a:t>1.5 years = 61 transactions = 157 items</a:t>
            </a:r>
          </a:p>
          <a:p>
            <a:r>
              <a:rPr lang="en-GB" dirty="0" smtClean="0"/>
              <a:t>Where do we go next?</a:t>
            </a:r>
          </a:p>
        </p:txBody>
      </p:sp>
    </p:spTree>
    <p:extLst>
      <p:ext uri="{BB962C8B-B14F-4D97-AF65-F5344CB8AC3E}">
        <p14:creationId xmlns:p14="http://schemas.microsoft.com/office/powerpoint/2010/main" val="2412155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55092763"/>
              </p:ext>
            </p:extLst>
          </p:nvPr>
        </p:nvGraphicFramePr>
        <p:xfrm>
          <a:off x="935596" y="1196752"/>
          <a:ext cx="7344816" cy="511601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323528" y="188640"/>
            <a:ext cx="8424936" cy="769441"/>
          </a:xfrm>
          <a:prstGeom prst="rect">
            <a:avLst/>
          </a:prstGeom>
        </p:spPr>
        <p:txBody>
          <a:bodyPr wrap="square">
            <a:spAutoFit/>
          </a:bodyPr>
          <a:lstStyle/>
          <a:p>
            <a:pPr algn="ctr"/>
            <a:r>
              <a:rPr lang="en-US" sz="4400" b="1" dirty="0" smtClean="0">
                <a:latin typeface="+mj-lt"/>
                <a:ea typeface="Times New Roman" charset="0"/>
                <a:cs typeface="Times New Roman" charset="0"/>
              </a:rPr>
              <a:t>Computers Bought and Disposed</a:t>
            </a:r>
            <a:endParaRPr lang="en-GB" sz="4400" b="1" dirty="0">
              <a:latin typeface="+mj-lt"/>
            </a:endParaRPr>
          </a:p>
        </p:txBody>
      </p:sp>
    </p:spTree>
    <p:extLst>
      <p:ext uri="{BB962C8B-B14F-4D97-AF65-F5344CB8AC3E}">
        <p14:creationId xmlns:p14="http://schemas.microsoft.com/office/powerpoint/2010/main" val="2665571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peddie\Downloads\20150217_123110.jpg.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595528"/>
            <a:ext cx="336997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71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Who am I?	</a:t>
            </a:r>
            <a:endParaRPr lang="en-GB" dirty="0"/>
          </a:p>
        </p:txBody>
      </p:sp>
      <p:sp>
        <p:nvSpPr>
          <p:cNvPr id="3" name="Content Placeholder 2"/>
          <p:cNvSpPr>
            <a:spLocks noGrp="1"/>
          </p:cNvSpPr>
          <p:nvPr>
            <p:ph idx="1"/>
          </p:nvPr>
        </p:nvSpPr>
        <p:spPr/>
        <p:txBody>
          <a:bodyPr/>
          <a:lstStyle/>
          <a:p>
            <a:pPr algn="ctr"/>
            <a:r>
              <a:rPr lang="en-GB" dirty="0" smtClean="0"/>
              <a:t>Who?</a:t>
            </a:r>
          </a:p>
          <a:p>
            <a:pPr algn="ctr"/>
            <a:r>
              <a:rPr lang="en-GB" dirty="0" smtClean="0"/>
              <a:t>What? </a:t>
            </a:r>
          </a:p>
          <a:p>
            <a:pPr algn="ctr"/>
            <a:r>
              <a:rPr lang="en-GB" dirty="0" smtClean="0"/>
              <a:t>Where?</a:t>
            </a:r>
          </a:p>
          <a:p>
            <a:pPr algn="ctr"/>
            <a:r>
              <a:rPr lang="en-GB" dirty="0" smtClean="0"/>
              <a:t>Why?</a:t>
            </a:r>
          </a:p>
        </p:txBody>
      </p:sp>
    </p:spTree>
    <p:extLst>
      <p:ext uri="{BB962C8B-B14F-4D97-AF65-F5344CB8AC3E}">
        <p14:creationId xmlns:p14="http://schemas.microsoft.com/office/powerpoint/2010/main" val="718246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5732530"/>
              </p:ext>
            </p:extLst>
          </p:nvPr>
        </p:nvGraphicFramePr>
        <p:xfrm>
          <a:off x="683568" y="1340768"/>
          <a:ext cx="781337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95536" y="260648"/>
            <a:ext cx="8208912" cy="769441"/>
          </a:xfrm>
          <a:prstGeom prst="rect">
            <a:avLst/>
          </a:prstGeom>
          <a:noFill/>
        </p:spPr>
        <p:txBody>
          <a:bodyPr wrap="square" rtlCol="0">
            <a:spAutoFit/>
          </a:bodyPr>
          <a:lstStyle/>
          <a:p>
            <a:pPr algn="ctr"/>
            <a:r>
              <a:rPr lang="en-GB" sz="4400" b="1" dirty="0" smtClean="0">
                <a:latin typeface="+mj-lt"/>
              </a:rPr>
              <a:t>PC Cascading</a:t>
            </a:r>
          </a:p>
        </p:txBody>
      </p:sp>
    </p:spTree>
    <p:extLst>
      <p:ext uri="{BB962C8B-B14F-4D97-AF65-F5344CB8AC3E}">
        <p14:creationId xmlns:p14="http://schemas.microsoft.com/office/powerpoint/2010/main" val="75396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PC Cascading plan</a:t>
            </a:r>
            <a:endParaRPr lang="en-GB" dirty="0"/>
          </a:p>
        </p:txBody>
      </p:sp>
      <p:sp>
        <p:nvSpPr>
          <p:cNvPr id="3" name="Content Placeholder 2"/>
          <p:cNvSpPr>
            <a:spLocks noGrp="1"/>
          </p:cNvSpPr>
          <p:nvPr>
            <p:ph idx="1"/>
          </p:nvPr>
        </p:nvSpPr>
        <p:spPr/>
        <p:txBody>
          <a:bodyPr/>
          <a:lstStyle/>
          <a:p>
            <a:r>
              <a:rPr lang="en-GB" dirty="0" smtClean="0"/>
              <a:t>Challenges</a:t>
            </a:r>
          </a:p>
          <a:p>
            <a:r>
              <a:rPr lang="en-GB" dirty="0" smtClean="0"/>
              <a:t>PC Reps</a:t>
            </a:r>
          </a:p>
          <a:p>
            <a:r>
              <a:rPr lang="en-GB" dirty="0" smtClean="0"/>
              <a:t>Guidance</a:t>
            </a:r>
          </a:p>
          <a:p>
            <a:r>
              <a:rPr lang="en-GB" dirty="0" smtClean="0"/>
              <a:t>Other PCs</a:t>
            </a:r>
          </a:p>
        </p:txBody>
      </p:sp>
    </p:spTree>
    <p:extLst>
      <p:ext uri="{BB962C8B-B14F-4D97-AF65-F5344CB8AC3E}">
        <p14:creationId xmlns:p14="http://schemas.microsoft.com/office/powerpoint/2010/main" val="3007089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you solve the data challenge?</a:t>
            </a:r>
            <a:endParaRPr lang="en-GB" dirty="0"/>
          </a:p>
        </p:txBody>
      </p:sp>
      <p:sp>
        <p:nvSpPr>
          <p:cNvPr id="3" name="Content Placeholder 2"/>
          <p:cNvSpPr>
            <a:spLocks noGrp="1"/>
          </p:cNvSpPr>
          <p:nvPr>
            <p:ph idx="1"/>
          </p:nvPr>
        </p:nvSpPr>
        <p:spPr/>
        <p:txBody>
          <a:bodyPr/>
          <a:lstStyle/>
          <a:p>
            <a:endParaRPr lang="en-GB" dirty="0" smtClean="0"/>
          </a:p>
        </p:txBody>
      </p:sp>
      <p:pic>
        <p:nvPicPr>
          <p:cNvPr id="7" name="Picture 4" descr="Remade in Edinbur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936" y="2721184"/>
            <a:ext cx="6705232" cy="107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113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GB" dirty="0" smtClean="0"/>
              <a:t>A new look?</a:t>
            </a:r>
            <a:endParaRPr lang="en-GB" dirty="0"/>
          </a:p>
        </p:txBody>
      </p:sp>
      <p:graphicFrame>
        <p:nvGraphicFramePr>
          <p:cNvPr id="4" name="Content Placeholder 5"/>
          <p:cNvGraphicFramePr>
            <a:graphicFrameLocks/>
          </p:cNvGraphicFramePr>
          <p:nvPr>
            <p:extLst>
              <p:ext uri="{D42A27DB-BD31-4B8C-83A1-F6EECF244321}">
                <p14:modId xmlns:p14="http://schemas.microsoft.com/office/powerpoint/2010/main" val="3880055725"/>
              </p:ext>
            </p:extLst>
          </p:nvPr>
        </p:nvGraphicFramePr>
        <p:xfrm>
          <a:off x="971600" y="1412776"/>
          <a:ext cx="7006442"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8135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80" y="-1"/>
            <a:ext cx="9150280" cy="5642673"/>
          </a:xfrm>
        </p:spPr>
      </p:pic>
      <p:sp>
        <p:nvSpPr>
          <p:cNvPr id="7" name="TextBox 6"/>
          <p:cNvSpPr txBox="1"/>
          <p:nvPr/>
        </p:nvSpPr>
        <p:spPr>
          <a:xfrm>
            <a:off x="3635896" y="404664"/>
            <a:ext cx="2682657" cy="1015663"/>
          </a:xfrm>
          <a:prstGeom prst="rect">
            <a:avLst/>
          </a:prstGeom>
          <a:noFill/>
        </p:spPr>
        <p:txBody>
          <a:bodyPr wrap="none" rtlCol="0">
            <a:spAutoFit/>
          </a:bodyPr>
          <a:lstStyle/>
          <a:p>
            <a:pPr algn="ctr"/>
            <a:r>
              <a:rPr lang="en-GB" sz="2000" b="1" dirty="0" smtClean="0"/>
              <a:t>University of Edinburgh</a:t>
            </a:r>
          </a:p>
          <a:p>
            <a:pPr algn="ctr"/>
            <a:r>
              <a:rPr lang="en-GB" sz="4000" dirty="0" smtClean="0"/>
              <a:t>42,500</a:t>
            </a:r>
            <a:endParaRPr lang="en-GB" sz="4000" dirty="0"/>
          </a:p>
        </p:txBody>
      </p:sp>
      <p:sp>
        <p:nvSpPr>
          <p:cNvPr id="8" name="TextBox 7"/>
          <p:cNvSpPr txBox="1"/>
          <p:nvPr/>
        </p:nvSpPr>
        <p:spPr>
          <a:xfrm>
            <a:off x="2255432" y="1556792"/>
            <a:ext cx="1470275" cy="923330"/>
          </a:xfrm>
          <a:prstGeom prst="rect">
            <a:avLst/>
          </a:prstGeom>
          <a:noFill/>
        </p:spPr>
        <p:txBody>
          <a:bodyPr wrap="none" rtlCol="0">
            <a:spAutoFit/>
          </a:bodyPr>
          <a:lstStyle/>
          <a:p>
            <a:pPr algn="ctr"/>
            <a:r>
              <a:rPr lang="en-GB" b="1" dirty="0" smtClean="0"/>
              <a:t>Dumfries</a:t>
            </a:r>
          </a:p>
          <a:p>
            <a:pPr algn="ctr"/>
            <a:r>
              <a:rPr lang="en-GB" sz="3600" dirty="0" smtClean="0"/>
              <a:t>33,000</a:t>
            </a:r>
            <a:endParaRPr lang="en-GB" sz="3600" dirty="0"/>
          </a:p>
        </p:txBody>
      </p:sp>
      <p:sp>
        <p:nvSpPr>
          <p:cNvPr id="9" name="TextBox 8"/>
          <p:cNvSpPr txBox="1"/>
          <p:nvPr/>
        </p:nvSpPr>
        <p:spPr>
          <a:xfrm>
            <a:off x="7055471" y="177236"/>
            <a:ext cx="1470275" cy="923330"/>
          </a:xfrm>
          <a:prstGeom prst="rect">
            <a:avLst/>
          </a:prstGeom>
          <a:noFill/>
        </p:spPr>
        <p:txBody>
          <a:bodyPr wrap="none" rtlCol="0">
            <a:spAutoFit/>
          </a:bodyPr>
          <a:lstStyle/>
          <a:p>
            <a:pPr algn="ctr"/>
            <a:r>
              <a:rPr lang="en-GB" b="1" dirty="0" smtClean="0"/>
              <a:t>Dunfermline</a:t>
            </a:r>
          </a:p>
          <a:p>
            <a:pPr algn="ctr"/>
            <a:r>
              <a:rPr lang="en-GB" sz="3600" dirty="0" smtClean="0"/>
              <a:t>50,000</a:t>
            </a:r>
            <a:endParaRPr lang="en-GB" sz="3600" dirty="0"/>
          </a:p>
        </p:txBody>
      </p:sp>
      <p:sp>
        <p:nvSpPr>
          <p:cNvPr id="10" name="TextBox 9"/>
          <p:cNvSpPr txBox="1"/>
          <p:nvPr/>
        </p:nvSpPr>
        <p:spPr>
          <a:xfrm>
            <a:off x="395536" y="5229200"/>
            <a:ext cx="5422125" cy="307777"/>
          </a:xfrm>
          <a:prstGeom prst="rect">
            <a:avLst/>
          </a:prstGeom>
          <a:noFill/>
        </p:spPr>
        <p:txBody>
          <a:bodyPr wrap="none" rtlCol="0">
            <a:spAutoFit/>
          </a:bodyPr>
          <a:lstStyle/>
          <a:p>
            <a:r>
              <a:rPr lang="en-GB" sz="1400" dirty="0" smtClean="0">
                <a:solidFill>
                  <a:schemeClr val="bg1"/>
                </a:solidFill>
              </a:rPr>
              <a:t>Source: UK 2011 Census, UoE Governance and Strategic Planning (2014)</a:t>
            </a:r>
            <a:endParaRPr lang="en-GB" sz="1400" dirty="0">
              <a:solidFill>
                <a:schemeClr val="bg1"/>
              </a:solidFill>
            </a:endParaRPr>
          </a:p>
        </p:txBody>
      </p:sp>
    </p:spTree>
    <p:extLst>
      <p:ext uri="{BB962C8B-B14F-4D97-AF65-F5344CB8AC3E}">
        <p14:creationId xmlns:p14="http://schemas.microsoft.com/office/powerpoint/2010/main" val="1191079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lly the Sheep 'reborn' with four new clones cre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988" y="3861048"/>
            <a:ext cx="43815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farthin\Downloads\barbara web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49" y="3861048"/>
            <a:ext cx="4123127"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farthin\Downloads\peter higgs 30-5-2008 [peter tuff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76"/>
          <a:stretch/>
        </p:blipFill>
        <p:spPr bwMode="auto">
          <a:xfrm>
            <a:off x="6876256" y="179530"/>
            <a:ext cx="2088232" cy="348038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farthin\Downloads\pd vet 17 filte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39389" y="180455"/>
            <a:ext cx="2617577" cy="347946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ile:Charles Darwin seated crop.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9" t="10166" r="-399" b="18509"/>
          <a:stretch/>
        </p:blipFill>
        <p:spPr bwMode="auto">
          <a:xfrm>
            <a:off x="3026686" y="180456"/>
            <a:ext cx="3705554" cy="347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927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INBURGH UNIVERS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9513" y="332656"/>
            <a:ext cx="3723580"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farthin\Downloads\sciencepi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79512" y="3789042"/>
            <a:ext cx="2923480" cy="26859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The SCRM Build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 r="-136"/>
          <a:stretch/>
        </p:blipFill>
        <p:spPr bwMode="auto">
          <a:xfrm>
            <a:off x="3275856" y="3789040"/>
            <a:ext cx="2913236" cy="268567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The Raeburn Room, Old Colle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91"/>
          <a:stretch/>
        </p:blipFill>
        <p:spPr bwMode="auto">
          <a:xfrm>
            <a:off x="6311900" y="3791480"/>
            <a:ext cx="2565942" cy="268351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Traditional wooden display cases and skeleton in the Anatomy Museum, Old Medical Scho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5607" y="332656"/>
            <a:ext cx="2112235"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New College at night from The Mound.  Undergraduate Prospectus 2008 Entry."/>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025900" y="346720"/>
            <a:ext cx="2563415" cy="315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240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ea typeface="Times New Roman" charset="0"/>
                <a:cs typeface="Times New Roman" charset="0"/>
              </a:rPr>
              <a:t>What was going on?</a:t>
            </a:r>
            <a:endParaRPr lang="en-GB" dirty="0"/>
          </a:p>
        </p:txBody>
      </p:sp>
      <p:pic>
        <p:nvPicPr>
          <p:cNvPr id="3" name="Content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527840"/>
            <a:ext cx="4691062" cy="3367087"/>
          </a:xfrm>
          <a:prstGeom prst="rect">
            <a:avLst/>
          </a:prstGeom>
          <a:solidFill>
            <a:sysClr val="windowText" lastClr="000000">
              <a:alpha val="39999"/>
            </a:sysClr>
          </a:solidFill>
          <a:ln w="9525">
            <a:solidFill>
              <a:srgbClr val="000000"/>
            </a:solidFill>
            <a:miter lim="800000"/>
            <a:headEnd/>
            <a:tailEnd/>
          </a:ln>
        </p:spPr>
      </p:pic>
    </p:spTree>
    <p:extLst>
      <p:ext uri="{BB962C8B-B14F-4D97-AF65-F5344CB8AC3E}">
        <p14:creationId xmlns:p14="http://schemas.microsoft.com/office/powerpoint/2010/main" val="870616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8208912"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174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8208912" cy="638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86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31" t="8250" r="10331" b="18624"/>
          <a:stretch/>
        </p:blipFill>
        <p:spPr bwMode="auto">
          <a:xfrm>
            <a:off x="467544" y="449544"/>
            <a:ext cx="8280920" cy="601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810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a:themeElements>
    <a:clrScheme name="SRS Colours">
      <a:dk1>
        <a:sysClr val="windowText" lastClr="000000"/>
      </a:dk1>
      <a:lt1>
        <a:sysClr val="window" lastClr="FFFFFF"/>
      </a:lt1>
      <a:dk2>
        <a:srgbClr val="2C4872"/>
      </a:dk2>
      <a:lt2>
        <a:srgbClr val="E1F6F2"/>
      </a:lt2>
      <a:accent1>
        <a:srgbClr val="3EC4DD"/>
      </a:accent1>
      <a:accent2>
        <a:srgbClr val="C60851"/>
      </a:accent2>
      <a:accent3>
        <a:srgbClr val="7AC142"/>
      </a:accent3>
      <a:accent4>
        <a:srgbClr val="860D71"/>
      </a:accent4>
      <a:accent5>
        <a:srgbClr val="C3EEE6"/>
      </a:accent5>
      <a:accent6>
        <a:srgbClr val="EC068E"/>
      </a:accent6>
      <a:hlink>
        <a:srgbClr val="3EC4DD"/>
      </a:hlink>
      <a:folHlink>
        <a:srgbClr val="7AC1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RS Department Powerpoint TEMPLATE">
  <a:themeElements>
    <a:clrScheme name="SRS Colours">
      <a:dk1>
        <a:sysClr val="windowText" lastClr="000000"/>
      </a:dk1>
      <a:lt1>
        <a:sysClr val="window" lastClr="FFFFFF"/>
      </a:lt1>
      <a:dk2>
        <a:srgbClr val="2C4872"/>
      </a:dk2>
      <a:lt2>
        <a:srgbClr val="E1F6F2"/>
      </a:lt2>
      <a:accent1>
        <a:srgbClr val="3EC4DD"/>
      </a:accent1>
      <a:accent2>
        <a:srgbClr val="C60851"/>
      </a:accent2>
      <a:accent3>
        <a:srgbClr val="7AC142"/>
      </a:accent3>
      <a:accent4>
        <a:srgbClr val="860D71"/>
      </a:accent4>
      <a:accent5>
        <a:srgbClr val="C3EEE6"/>
      </a:accent5>
      <a:accent6>
        <a:srgbClr val="EC068E"/>
      </a:accent6>
      <a:hlink>
        <a:srgbClr val="3EC4DD"/>
      </a:hlink>
      <a:folHlink>
        <a:srgbClr val="7AC142"/>
      </a:folHlink>
    </a:clrScheme>
    <a:fontScheme name="Social Responsibility and Sustainability">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ck">
  <a:themeElements>
    <a:clrScheme name="SRS Colours">
      <a:dk1>
        <a:sysClr val="windowText" lastClr="000000"/>
      </a:dk1>
      <a:lt1>
        <a:sysClr val="window" lastClr="FFFFFF"/>
      </a:lt1>
      <a:dk2>
        <a:srgbClr val="2C4872"/>
      </a:dk2>
      <a:lt2>
        <a:srgbClr val="E1F6F2"/>
      </a:lt2>
      <a:accent1>
        <a:srgbClr val="3EC4DD"/>
      </a:accent1>
      <a:accent2>
        <a:srgbClr val="C60851"/>
      </a:accent2>
      <a:accent3>
        <a:srgbClr val="7AC142"/>
      </a:accent3>
      <a:accent4>
        <a:srgbClr val="860D71"/>
      </a:accent4>
      <a:accent5>
        <a:srgbClr val="C3EEE6"/>
      </a:accent5>
      <a:accent6>
        <a:srgbClr val="EC068E"/>
      </a:accent6>
      <a:hlink>
        <a:srgbClr val="3EC4DD"/>
      </a:hlink>
      <a:folHlink>
        <a:srgbClr val="7AC1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ck">
  <a:themeElements>
    <a:clrScheme name="SRS Colours">
      <a:dk1>
        <a:sysClr val="windowText" lastClr="000000"/>
      </a:dk1>
      <a:lt1>
        <a:sysClr val="window" lastClr="FFFFFF"/>
      </a:lt1>
      <a:dk2>
        <a:srgbClr val="2C4872"/>
      </a:dk2>
      <a:lt2>
        <a:srgbClr val="E1F6F2"/>
      </a:lt2>
      <a:accent1>
        <a:srgbClr val="3EC4DD"/>
      </a:accent1>
      <a:accent2>
        <a:srgbClr val="C60851"/>
      </a:accent2>
      <a:accent3>
        <a:srgbClr val="7AC142"/>
      </a:accent3>
      <a:accent4>
        <a:srgbClr val="860D71"/>
      </a:accent4>
      <a:accent5>
        <a:srgbClr val="C3EEE6"/>
      </a:accent5>
      <a:accent6>
        <a:srgbClr val="EC068E"/>
      </a:accent6>
      <a:hlink>
        <a:srgbClr val="3EC4DD"/>
      </a:hlink>
      <a:folHlink>
        <a:srgbClr val="7AC1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ck">
  <a:themeElements>
    <a:clrScheme name="SRS Colours">
      <a:dk1>
        <a:sysClr val="windowText" lastClr="000000"/>
      </a:dk1>
      <a:lt1>
        <a:sysClr val="window" lastClr="FFFFFF"/>
      </a:lt1>
      <a:dk2>
        <a:srgbClr val="2C4872"/>
      </a:dk2>
      <a:lt2>
        <a:srgbClr val="E1F6F2"/>
      </a:lt2>
      <a:accent1>
        <a:srgbClr val="3EC4DD"/>
      </a:accent1>
      <a:accent2>
        <a:srgbClr val="C60851"/>
      </a:accent2>
      <a:accent3>
        <a:srgbClr val="7AC142"/>
      </a:accent3>
      <a:accent4>
        <a:srgbClr val="860D71"/>
      </a:accent4>
      <a:accent5>
        <a:srgbClr val="C3EEE6"/>
      </a:accent5>
      <a:accent6>
        <a:srgbClr val="EC068E"/>
      </a:accent6>
      <a:hlink>
        <a:srgbClr val="3EC4DD"/>
      </a:hlink>
      <a:folHlink>
        <a:srgbClr val="7AC1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1848</TotalTime>
  <Words>1363</Words>
  <Application>Microsoft Office PowerPoint</Application>
  <PresentationFormat>On-screen Show (4:3)</PresentationFormat>
  <Paragraphs>187</Paragraphs>
  <Slides>23</Slides>
  <Notes>23</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Blue</vt:lpstr>
      <vt:lpstr>SRS Department Powerpoint TEMPLATE</vt:lpstr>
      <vt:lpstr>Black</vt:lpstr>
      <vt:lpstr>1_Black</vt:lpstr>
      <vt:lpstr>2_Black</vt:lpstr>
      <vt:lpstr>WARPIT and PC Cascading </vt:lpstr>
      <vt:lpstr>Who am I? </vt:lpstr>
      <vt:lpstr>PowerPoint Presentation</vt:lpstr>
      <vt:lpstr>PowerPoint Presentation</vt:lpstr>
      <vt:lpstr>PowerPoint Presentation</vt:lpstr>
      <vt:lpstr>What was going on?</vt:lpstr>
      <vt:lpstr>PowerPoint Presentation</vt:lpstr>
      <vt:lpstr>PowerPoint Presentation</vt:lpstr>
      <vt:lpstr>PowerPoint Presentation</vt:lpstr>
      <vt:lpstr>PowerPoint Presentation</vt:lpstr>
      <vt:lpstr>PowerPoint Presentation</vt:lpstr>
      <vt:lpstr>PowerPoint Presentation</vt:lpstr>
      <vt:lpstr>Pilot</vt:lpstr>
      <vt:lpstr>KPIs</vt:lpstr>
      <vt:lpstr>Other savings</vt:lpstr>
      <vt:lpstr>Other savings</vt:lpstr>
      <vt:lpstr>Electronics</vt:lpstr>
      <vt:lpstr>PowerPoint Presentation</vt:lpstr>
      <vt:lpstr>PowerPoint Presentation</vt:lpstr>
      <vt:lpstr>PowerPoint Presentation</vt:lpstr>
      <vt:lpstr>PC Cascading plan</vt:lpstr>
      <vt:lpstr>How do you solve the data challenge?</vt:lpstr>
      <vt:lpstr>A new look?</vt:lpstr>
    </vt:vector>
  </TitlesOfParts>
  <Company>University of Edinburgh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in Dalhousie Land…  and beyond!</dc:title>
  <dc:creator>HEEREN Alexis</dc:creator>
  <cp:lastModifiedBy>ggibson</cp:lastModifiedBy>
  <cp:revision>203</cp:revision>
  <dcterms:created xsi:type="dcterms:W3CDTF">2013-07-17T17:13:40Z</dcterms:created>
  <dcterms:modified xsi:type="dcterms:W3CDTF">2015-05-20T16:46:32Z</dcterms:modified>
</cp:coreProperties>
</file>