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14668500" cy="20929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B402-252F-4955-BB85-00ED862ABDFD}" type="datetimeFigureOut">
              <a:rPr lang="en-US" smtClean="0"/>
              <a:t>8/9/2012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8C0EA-62C3-432F-9B6D-CD2D44914F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B402-252F-4955-BB85-00ED862ABDFD}" type="datetimeFigureOut">
              <a:rPr lang="en-US" smtClean="0"/>
              <a:t>8/9/2012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8C0EA-62C3-432F-9B6D-CD2D44914F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B402-252F-4955-BB85-00ED862ABDFD}" type="datetimeFigureOut">
              <a:rPr lang="en-US" smtClean="0"/>
              <a:t>8/9/2012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8C0EA-62C3-432F-9B6D-CD2D44914F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B402-252F-4955-BB85-00ED862ABDFD}" type="datetimeFigureOut">
              <a:rPr lang="en-US" smtClean="0"/>
              <a:t>8/9/2012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8C0EA-62C3-432F-9B6D-CD2D44914F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B402-252F-4955-BB85-00ED862ABDFD}" type="datetimeFigureOut">
              <a:rPr lang="en-US" smtClean="0"/>
              <a:t>8/9/2012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8C0EA-62C3-432F-9B6D-CD2D44914F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B402-252F-4955-BB85-00ED862ABDFD}" type="datetimeFigureOut">
              <a:rPr lang="en-US" smtClean="0"/>
              <a:t>8/9/2012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8C0EA-62C3-432F-9B6D-CD2D44914F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B402-252F-4955-BB85-00ED862ABDFD}" type="datetimeFigureOut">
              <a:rPr lang="en-US" smtClean="0"/>
              <a:t>8/9/2012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8C0EA-62C3-432F-9B6D-CD2D44914F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B402-252F-4955-BB85-00ED862ABDFD}" type="datetimeFigureOut">
              <a:rPr lang="en-US" smtClean="0"/>
              <a:t>8/9/2012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8C0EA-62C3-432F-9B6D-CD2D44914F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B402-252F-4955-BB85-00ED862ABDFD}" type="datetimeFigureOut">
              <a:rPr lang="en-US" smtClean="0"/>
              <a:t>8/9/2012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8C0EA-62C3-432F-9B6D-CD2D44914F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B402-252F-4955-BB85-00ED862ABDFD}" type="datetimeFigureOut">
              <a:rPr lang="en-US" smtClean="0"/>
              <a:t>8/9/2012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8C0EA-62C3-432F-9B6D-CD2D44914F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B402-252F-4955-BB85-00ED862ABDFD}" type="datetimeFigureOut">
              <a:rPr lang="en-US" smtClean="0"/>
              <a:t>8/9/2012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8C0EA-62C3-432F-9B6D-CD2D44914F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6B402-252F-4955-BB85-00ED862ABDFD}" type="datetimeFigureOut">
              <a:rPr lang="en-US" smtClean="0"/>
              <a:t>8/9/2012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8C0EA-62C3-432F-9B6D-CD2D44914F8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79177" y="884834"/>
            <a:ext cx="762966" cy="26282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16" tIns="10008" rIns="20016" bIns="10008" rtlCol="0" anchor="ctr"/>
          <a:lstStyle/>
          <a:p>
            <a:pPr algn="ctr"/>
            <a:r>
              <a:rPr lang="en-GB" sz="900" b="1" dirty="0"/>
              <a:t>0. Portfolio Management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487921" y="884834"/>
            <a:ext cx="762966" cy="27069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16" tIns="10008" rIns="20016" bIns="10008" rtlCol="0" anchor="ctr"/>
          <a:lstStyle/>
          <a:p>
            <a:pPr algn="ctr"/>
            <a:r>
              <a:rPr lang="en-GB" sz="900" b="1" dirty="0"/>
              <a:t>1. Briefing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296665" y="884834"/>
            <a:ext cx="762966" cy="27069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16" tIns="10008" rIns="20016" bIns="10008" rtlCol="0" anchor="ctr"/>
          <a:lstStyle/>
          <a:p>
            <a:pPr algn="ctr"/>
            <a:r>
              <a:rPr lang="en-GB" sz="900" b="1" dirty="0"/>
              <a:t>2. Concept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105409" y="884834"/>
            <a:ext cx="762966" cy="27069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16" tIns="10008" rIns="20016" bIns="10008" rtlCol="0" anchor="ctr"/>
          <a:lstStyle/>
          <a:p>
            <a:pPr algn="ctr"/>
            <a:r>
              <a:rPr lang="en-GB" sz="900" b="1" dirty="0"/>
              <a:t>3. Design Development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914153" y="884834"/>
            <a:ext cx="762966" cy="27069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16" tIns="10008" rIns="20016" bIns="10008" rtlCol="0" anchor="ctr"/>
          <a:lstStyle/>
          <a:p>
            <a:pPr algn="ctr"/>
            <a:r>
              <a:rPr lang="en-GB" sz="900" b="1" dirty="0"/>
              <a:t>4. Production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722897" y="884834"/>
            <a:ext cx="762966" cy="27069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16" tIns="10008" rIns="20016" bIns="10008" rtlCol="0" anchor="ctr"/>
          <a:lstStyle/>
          <a:p>
            <a:pPr algn="ctr"/>
            <a:r>
              <a:rPr lang="en-GB" sz="900" b="1" dirty="0"/>
              <a:t>5. Installation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531641" y="884834"/>
            <a:ext cx="762966" cy="27069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16" tIns="10008" rIns="20016" bIns="10008" rtlCol="0" anchor="ctr"/>
          <a:lstStyle/>
          <a:p>
            <a:pPr algn="ctr"/>
            <a:r>
              <a:rPr lang="en-GB" sz="900" b="1" dirty="0"/>
              <a:t>6. As-constructed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340384" y="888782"/>
            <a:ext cx="1589333" cy="27069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16" tIns="10008" rIns="20016" bIns="10008" rtlCol="0" anchor="ctr"/>
          <a:lstStyle/>
          <a:p>
            <a:pPr algn="ctr"/>
            <a:r>
              <a:rPr lang="en-GB" sz="900" b="1" dirty="0"/>
              <a:t>7. In-use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14282" y="1643050"/>
            <a:ext cx="1297042" cy="107211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16" tIns="10008" rIns="20016" bIns="10008" rtlCol="0" anchor="ctr"/>
          <a:lstStyle/>
          <a:p>
            <a:pPr algn="ctr"/>
            <a:r>
              <a:rPr lang="en-GB" b="1" dirty="0" smtClean="0"/>
              <a:t>Client Role</a:t>
            </a:r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214282" y="6351666"/>
            <a:ext cx="1297042" cy="29204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16" tIns="10008" rIns="20016" bIns="10008" rtlCol="0" anchor="ctr"/>
          <a:lstStyle/>
          <a:p>
            <a:pPr algn="ctr"/>
            <a:r>
              <a:rPr lang="en-GB" sz="1300" b="1" dirty="0"/>
              <a:t>BIM Data </a:t>
            </a:r>
            <a:r>
              <a:rPr lang="en-GB" sz="1300" b="1" dirty="0" smtClean="0"/>
              <a:t>Drop</a:t>
            </a:r>
            <a:endParaRPr lang="en-GB" sz="1300" b="1" dirty="0"/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71062" y="3970851"/>
            <a:ext cx="4773020" cy="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879466" y="3970851"/>
            <a:ext cx="4773020" cy="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1699919" y="3970851"/>
            <a:ext cx="4773020" cy="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2495986" y="3970851"/>
            <a:ext cx="4773020" cy="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3305699" y="3970851"/>
            <a:ext cx="4773020" cy="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4114443" y="3970851"/>
            <a:ext cx="4773020" cy="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4923187" y="3970851"/>
            <a:ext cx="4773020" cy="33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5752925" y="3970851"/>
            <a:ext cx="4773020" cy="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214282" y="1212377"/>
            <a:ext cx="1297042" cy="339774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16" tIns="10008" rIns="20016" bIns="10008" rtlCol="0" anchor="ctr"/>
          <a:lstStyle/>
          <a:p>
            <a:pPr algn="ctr"/>
            <a:endParaRPr lang="en-GB" sz="1300" b="1" dirty="0"/>
          </a:p>
          <a:p>
            <a:pPr algn="ctr"/>
            <a:r>
              <a:rPr lang="en-GB" sz="2000" b="1" dirty="0" smtClean="0"/>
              <a:t>SL Stages</a:t>
            </a:r>
            <a:endParaRPr lang="en-GB" sz="2000" dirty="0"/>
          </a:p>
          <a:p>
            <a:pPr algn="ctr"/>
            <a:endParaRPr lang="en-GB" sz="1300" dirty="0"/>
          </a:p>
        </p:txBody>
      </p:sp>
      <p:sp>
        <p:nvSpPr>
          <p:cNvPr id="33" name="Oval 32"/>
          <p:cNvSpPr/>
          <p:nvPr/>
        </p:nvSpPr>
        <p:spPr>
          <a:xfrm>
            <a:off x="3113553" y="6303936"/>
            <a:ext cx="305186" cy="33977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16" tIns="10008" rIns="20016" bIns="10008"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35" name="Oval 34"/>
          <p:cNvSpPr/>
          <p:nvPr/>
        </p:nvSpPr>
        <p:spPr>
          <a:xfrm>
            <a:off x="4731041" y="6303936"/>
            <a:ext cx="305186" cy="33977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16" tIns="10008" rIns="20016" bIns="10008"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36" name="Oval 35"/>
          <p:cNvSpPr/>
          <p:nvPr/>
        </p:nvSpPr>
        <p:spPr>
          <a:xfrm>
            <a:off x="5539786" y="6303936"/>
            <a:ext cx="305186" cy="33977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16" tIns="10008" rIns="20016" bIns="10008"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38" name="Oval 37"/>
          <p:cNvSpPr/>
          <p:nvPr/>
        </p:nvSpPr>
        <p:spPr>
          <a:xfrm>
            <a:off x="7157274" y="6303936"/>
            <a:ext cx="305186" cy="33977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16" tIns="10008" rIns="20016" bIns="10008"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39" name="Oval 38"/>
          <p:cNvSpPr/>
          <p:nvPr/>
        </p:nvSpPr>
        <p:spPr>
          <a:xfrm>
            <a:off x="7987011" y="6303936"/>
            <a:ext cx="305186" cy="33977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16" tIns="10008" rIns="20016" bIns="10008" rtlCol="0" anchor="ctr"/>
          <a:lstStyle/>
          <a:p>
            <a:pPr algn="ctr"/>
            <a:r>
              <a:rPr lang="en-GB" dirty="0"/>
              <a:t>n</a:t>
            </a:r>
          </a:p>
        </p:txBody>
      </p:sp>
      <p:sp>
        <p:nvSpPr>
          <p:cNvPr id="40" name="Oval 39"/>
          <p:cNvSpPr/>
          <p:nvPr/>
        </p:nvSpPr>
        <p:spPr>
          <a:xfrm>
            <a:off x="7584535" y="6303936"/>
            <a:ext cx="305186" cy="33977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16" tIns="10008" rIns="20016" bIns="10008" rtlCol="0" anchor="ctr"/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528280" y="403390"/>
            <a:ext cx="4508121" cy="389543"/>
          </a:xfrm>
          <a:prstGeom prst="rect">
            <a:avLst/>
          </a:prstGeom>
          <a:noFill/>
        </p:spPr>
        <p:txBody>
          <a:bodyPr wrap="none" lIns="20016" tIns="10008" rIns="20016" bIns="10008" rtlCol="0">
            <a:spAutoFit/>
          </a:bodyPr>
          <a:lstStyle/>
          <a:p>
            <a:r>
              <a:rPr lang="en-GB" sz="2400" b="1" dirty="0" smtClean="0"/>
              <a:t>Soft Landings </a:t>
            </a:r>
            <a:r>
              <a:rPr lang="en-GB" sz="2400" dirty="0" smtClean="0"/>
              <a:t>Process Concept Map</a:t>
            </a:r>
            <a:endParaRPr lang="en-GB" sz="2400" dirty="0"/>
          </a:p>
        </p:txBody>
      </p:sp>
      <p:sp>
        <p:nvSpPr>
          <p:cNvPr id="57" name="Rounded Rectangle 56"/>
          <p:cNvSpPr/>
          <p:nvPr/>
        </p:nvSpPr>
        <p:spPr>
          <a:xfrm>
            <a:off x="6684234" y="428604"/>
            <a:ext cx="1266524" cy="33977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16" tIns="10008" rIns="20016" bIns="10008" rtlCol="0" anchor="ctr"/>
          <a:lstStyle/>
          <a:p>
            <a:pPr algn="ctr"/>
            <a:r>
              <a:rPr lang="en-GB" sz="1400" b="1" dirty="0" smtClean="0"/>
              <a:t>Completion</a:t>
            </a:r>
            <a:endParaRPr lang="en-GB" sz="1400" b="1" dirty="0"/>
          </a:p>
        </p:txBody>
      </p:sp>
      <p:sp>
        <p:nvSpPr>
          <p:cNvPr id="58" name="Rounded Rectangle 57"/>
          <p:cNvSpPr/>
          <p:nvPr/>
        </p:nvSpPr>
        <p:spPr>
          <a:xfrm>
            <a:off x="2483521" y="1229478"/>
            <a:ext cx="762966" cy="270696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16" tIns="10008" rIns="20016" bIns="10008" rtlCol="0" anchor="ctr"/>
          <a:lstStyle/>
          <a:p>
            <a:pPr algn="ctr"/>
            <a:r>
              <a:rPr lang="en-GB" sz="900" b="1" dirty="0"/>
              <a:t>1. Briefing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3294797" y="1229478"/>
            <a:ext cx="3195660" cy="270696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16" tIns="10008" rIns="20016" bIns="10008" rtlCol="0" anchor="ctr"/>
          <a:lstStyle/>
          <a:p>
            <a:pPr algn="ctr"/>
            <a:r>
              <a:rPr lang="en-GB" sz="900" b="1" dirty="0"/>
              <a:t>2. Design and Construction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6535476" y="1229478"/>
            <a:ext cx="762966" cy="270696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16" tIns="10008" rIns="20016" bIns="10008" rtlCol="0" anchor="ctr"/>
          <a:lstStyle/>
          <a:p>
            <a:pPr algn="ctr"/>
            <a:r>
              <a:rPr lang="en-GB" sz="900" b="1" dirty="0"/>
              <a:t>3. Handover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7348557" y="1229478"/>
            <a:ext cx="762966" cy="270696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16" tIns="10008" rIns="20016" bIns="10008" rtlCol="0" anchor="ctr"/>
          <a:lstStyle/>
          <a:p>
            <a:pPr algn="ctr"/>
            <a:r>
              <a:rPr lang="en-GB" sz="900" b="1" dirty="0"/>
              <a:t>4. Initial Aftercare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8172475" y="1229478"/>
            <a:ext cx="762966" cy="270696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16" tIns="10008" rIns="20016" bIns="10008" rtlCol="0" anchor="ctr"/>
          <a:lstStyle/>
          <a:p>
            <a:pPr algn="ctr"/>
            <a:r>
              <a:rPr lang="en-GB" sz="900" b="1" dirty="0"/>
              <a:t>5. Long Aftercare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214282" y="2816012"/>
            <a:ext cx="1297042" cy="107211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16" tIns="10008" rIns="20016" bIns="10008" rtlCol="0" anchor="ctr"/>
          <a:lstStyle/>
          <a:p>
            <a:pPr algn="ctr"/>
            <a:r>
              <a:rPr lang="en-GB" b="1" dirty="0"/>
              <a:t>Design Team Role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214282" y="3986316"/>
            <a:ext cx="1297042" cy="107211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16" tIns="10008" rIns="20016" bIns="10008" rtlCol="0" anchor="ctr"/>
          <a:lstStyle/>
          <a:p>
            <a:pPr algn="ctr"/>
            <a:r>
              <a:rPr lang="en-GB" b="1" dirty="0"/>
              <a:t>Contractor Role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214282" y="5156620"/>
            <a:ext cx="1297042" cy="107211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16" tIns="10008" rIns="20016" bIns="10008" rtlCol="0" anchor="ctr"/>
          <a:lstStyle/>
          <a:p>
            <a:pPr algn="ctr"/>
            <a:r>
              <a:rPr lang="en-GB" b="1" dirty="0"/>
              <a:t>Building Manager Role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72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gc127</dc:creator>
  <cp:lastModifiedBy>ahenderson1</cp:lastModifiedBy>
  <cp:revision>5</cp:revision>
  <dcterms:created xsi:type="dcterms:W3CDTF">2012-08-06T08:28:04Z</dcterms:created>
  <dcterms:modified xsi:type="dcterms:W3CDTF">2012-08-09T10:32:40Z</dcterms:modified>
</cp:coreProperties>
</file>