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2" r:id="rId3"/>
    <p:sldId id="278" r:id="rId4"/>
    <p:sldId id="269" r:id="rId5"/>
    <p:sldId id="285" r:id="rId6"/>
    <p:sldId id="287" r:id="rId7"/>
    <p:sldId id="288" r:id="rId8"/>
    <p:sldId id="266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598D9"/>
    <a:srgbClr val="008000"/>
    <a:srgbClr val="8FC736"/>
    <a:srgbClr val="0FA79D"/>
    <a:srgbClr val="4CB748"/>
    <a:srgbClr val="777C84"/>
    <a:srgbClr val="56595F"/>
    <a:srgbClr val="D9D9D9"/>
    <a:srgbClr val="BFD43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15" autoAdjust="0"/>
    <p:restoredTop sz="96631" autoAdjust="0"/>
  </p:normalViewPr>
  <p:slideViewPr>
    <p:cSldViewPr>
      <p:cViewPr>
        <p:scale>
          <a:sx n="100" d="100"/>
          <a:sy n="100" d="100"/>
        </p:scale>
        <p:origin x="-6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00C94E-5236-49FF-B325-2B1BB48D76EE}" type="doc">
      <dgm:prSet loTypeId="urn:microsoft.com/office/officeart/2005/8/layout/pList2#1" loCatId="picture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GB"/>
        </a:p>
      </dgm:t>
    </dgm:pt>
    <dgm:pt modelId="{2EB34C2B-6F81-4696-B6A6-F925B0907E1F}">
      <dgm:prSet/>
      <dgm:spPr/>
      <dgm:t>
        <a:bodyPr/>
        <a:lstStyle/>
        <a:p>
          <a:r>
            <a:rPr lang="en-GB" dirty="0" smtClean="0"/>
            <a:t>1. assist universities and colleges in Scotland in developing collective sector carbon reduction measures</a:t>
          </a:r>
          <a:endParaRPr lang="en-GB" dirty="0"/>
        </a:p>
      </dgm:t>
    </dgm:pt>
    <dgm:pt modelId="{4E033912-2055-4CB5-AC94-5D8AB5D87B2C}" type="parTrans" cxnId="{FC0710FB-53C5-42A9-A218-2589DA8BE687}">
      <dgm:prSet/>
      <dgm:spPr/>
      <dgm:t>
        <a:bodyPr/>
        <a:lstStyle/>
        <a:p>
          <a:endParaRPr lang="en-GB"/>
        </a:p>
      </dgm:t>
    </dgm:pt>
    <dgm:pt modelId="{405C9CF4-D543-4DB1-9C3A-7415A0C74E1E}" type="sibTrans" cxnId="{FC0710FB-53C5-42A9-A218-2589DA8BE687}">
      <dgm:prSet/>
      <dgm:spPr/>
      <dgm:t>
        <a:bodyPr/>
        <a:lstStyle/>
        <a:p>
          <a:endParaRPr lang="en-GB"/>
        </a:p>
      </dgm:t>
    </dgm:pt>
    <dgm:pt modelId="{414F5F4C-EBE9-42AE-B20B-46039B6427D4}">
      <dgm:prSet/>
      <dgm:spPr/>
      <dgm:t>
        <a:bodyPr/>
        <a:lstStyle/>
        <a:p>
          <a:r>
            <a:rPr lang="en-GB" dirty="0" smtClean="0"/>
            <a:t>2. encourage and support Scotland's FHEs to embed sustainability into their teaching and learning practices</a:t>
          </a:r>
          <a:endParaRPr lang="en-GB" dirty="0"/>
        </a:p>
      </dgm:t>
    </dgm:pt>
    <dgm:pt modelId="{902012BC-D64E-4C7B-931C-929C9E046DF8}" type="parTrans" cxnId="{FCFCDA2A-F001-4EB5-8ED4-E45740000292}">
      <dgm:prSet/>
      <dgm:spPr/>
      <dgm:t>
        <a:bodyPr/>
        <a:lstStyle/>
        <a:p>
          <a:endParaRPr lang="en-GB"/>
        </a:p>
      </dgm:t>
    </dgm:pt>
    <dgm:pt modelId="{EC27B876-7C31-4854-A6FC-68711ABC46D6}" type="sibTrans" cxnId="{FCFCDA2A-F001-4EB5-8ED4-E45740000292}">
      <dgm:prSet/>
      <dgm:spPr/>
      <dgm:t>
        <a:bodyPr/>
        <a:lstStyle/>
        <a:p>
          <a:endParaRPr lang="en-GB"/>
        </a:p>
      </dgm:t>
    </dgm:pt>
    <dgm:pt modelId="{A225B285-7A8B-4C04-BAB8-C837E874EBF4}">
      <dgm:prSet/>
      <dgm:spPr/>
      <dgm:t>
        <a:bodyPr/>
        <a:lstStyle/>
        <a:p>
          <a:r>
            <a:rPr lang="en-GB" smtClean="0"/>
            <a:t>3. strengthen the ability of  Scotland's FHE sector to ensure institutions be effective and efficient in their practice</a:t>
          </a:r>
          <a:endParaRPr lang="en-GB"/>
        </a:p>
      </dgm:t>
    </dgm:pt>
    <dgm:pt modelId="{AE704182-B51C-4C71-85C0-A3A6A79FC4D8}" type="parTrans" cxnId="{194893FA-09B4-4B7F-BB43-718BFB004EC7}">
      <dgm:prSet/>
      <dgm:spPr/>
      <dgm:t>
        <a:bodyPr/>
        <a:lstStyle/>
        <a:p>
          <a:endParaRPr lang="en-GB"/>
        </a:p>
      </dgm:t>
    </dgm:pt>
    <dgm:pt modelId="{7DFC5BD6-12AD-409C-B3F4-FEEEA4765262}" type="sibTrans" cxnId="{194893FA-09B4-4B7F-BB43-718BFB004EC7}">
      <dgm:prSet/>
      <dgm:spPr/>
      <dgm:t>
        <a:bodyPr/>
        <a:lstStyle/>
        <a:p>
          <a:endParaRPr lang="en-GB"/>
        </a:p>
      </dgm:t>
    </dgm:pt>
    <dgm:pt modelId="{D1C6718F-A559-457D-A9D9-7E2DCF117568}">
      <dgm:prSet/>
      <dgm:spPr/>
      <dgm:t>
        <a:bodyPr/>
        <a:lstStyle/>
        <a:p>
          <a:r>
            <a:rPr lang="en-GB" smtClean="0"/>
            <a:t>4. ensure the EAUC-Scotland office is proactive in its activity and create a financially sustainable model for future activity</a:t>
          </a:r>
          <a:endParaRPr lang="en-GB"/>
        </a:p>
      </dgm:t>
    </dgm:pt>
    <dgm:pt modelId="{A94D7BFB-CC0D-4461-BF1D-95DF28498FE1}" type="parTrans" cxnId="{AA609C21-CC42-4AEE-9FCC-DD9183D98ECF}">
      <dgm:prSet/>
      <dgm:spPr/>
      <dgm:t>
        <a:bodyPr/>
        <a:lstStyle/>
        <a:p>
          <a:endParaRPr lang="en-GB"/>
        </a:p>
      </dgm:t>
    </dgm:pt>
    <dgm:pt modelId="{1DC54D72-9923-4F7B-87F0-1040D2D1F16E}" type="sibTrans" cxnId="{AA609C21-CC42-4AEE-9FCC-DD9183D98ECF}">
      <dgm:prSet/>
      <dgm:spPr/>
      <dgm:t>
        <a:bodyPr/>
        <a:lstStyle/>
        <a:p>
          <a:endParaRPr lang="en-GB"/>
        </a:p>
      </dgm:t>
    </dgm:pt>
    <dgm:pt modelId="{CC2295C7-67BB-4689-B249-618A7FCC8E66}" type="pres">
      <dgm:prSet presAssocID="{8C00C94E-5236-49FF-B325-2B1BB48D76E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B597152-495B-4199-A514-0450EA5F4F5E}" type="pres">
      <dgm:prSet presAssocID="{8C00C94E-5236-49FF-B325-2B1BB48D76EE}" presName="bkgdShp" presStyleLbl="alignAccFollowNode1" presStyleIdx="0" presStyleCnt="1"/>
      <dgm:spPr/>
      <dgm:t>
        <a:bodyPr/>
        <a:lstStyle/>
        <a:p>
          <a:endParaRPr lang="en-GB"/>
        </a:p>
      </dgm:t>
    </dgm:pt>
    <dgm:pt modelId="{DDA29431-198A-49F5-9069-B0B01A41893B}" type="pres">
      <dgm:prSet presAssocID="{8C00C94E-5236-49FF-B325-2B1BB48D76EE}" presName="linComp" presStyleCnt="0"/>
      <dgm:spPr/>
      <dgm:t>
        <a:bodyPr/>
        <a:lstStyle/>
        <a:p>
          <a:endParaRPr lang="en-GB"/>
        </a:p>
      </dgm:t>
    </dgm:pt>
    <dgm:pt modelId="{D9C32855-BBE8-496E-B197-B9BEC69726AF}" type="pres">
      <dgm:prSet presAssocID="{2EB34C2B-6F81-4696-B6A6-F925B0907E1F}" presName="compNode" presStyleCnt="0"/>
      <dgm:spPr/>
      <dgm:t>
        <a:bodyPr/>
        <a:lstStyle/>
        <a:p>
          <a:endParaRPr lang="en-GB"/>
        </a:p>
      </dgm:t>
    </dgm:pt>
    <dgm:pt modelId="{99C6500C-BEDF-4B0E-8389-EE0E2BD9D4D6}" type="pres">
      <dgm:prSet presAssocID="{2EB34C2B-6F81-4696-B6A6-F925B0907E1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BDD20C7-81A5-4A95-B9F1-26CB83D48DC6}" type="pres">
      <dgm:prSet presAssocID="{2EB34C2B-6F81-4696-B6A6-F925B0907E1F}" presName="invisiNode" presStyleLbl="node1" presStyleIdx="0" presStyleCnt="4"/>
      <dgm:spPr/>
      <dgm:t>
        <a:bodyPr/>
        <a:lstStyle/>
        <a:p>
          <a:endParaRPr lang="en-GB"/>
        </a:p>
      </dgm:t>
    </dgm:pt>
    <dgm:pt modelId="{24D1440D-A2E4-4CD9-9BD4-9D7B3D8FBA52}" type="pres">
      <dgm:prSet presAssocID="{2EB34C2B-6F81-4696-B6A6-F925B0907E1F}" presName="imagNode" presStyleLbl="fgImgPlac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GB"/>
        </a:p>
      </dgm:t>
    </dgm:pt>
    <dgm:pt modelId="{69967AD8-0DEE-4357-B303-DB70F30D3ADC}" type="pres">
      <dgm:prSet presAssocID="{405C9CF4-D543-4DB1-9C3A-7415A0C74E1E}" presName="sibTrans" presStyleLbl="sibTrans2D1" presStyleIdx="0" presStyleCnt="0"/>
      <dgm:spPr/>
      <dgm:t>
        <a:bodyPr/>
        <a:lstStyle/>
        <a:p>
          <a:endParaRPr lang="en-GB"/>
        </a:p>
      </dgm:t>
    </dgm:pt>
    <dgm:pt modelId="{33D87716-F2A4-4584-AC60-4319451B441C}" type="pres">
      <dgm:prSet presAssocID="{414F5F4C-EBE9-42AE-B20B-46039B6427D4}" presName="compNode" presStyleCnt="0"/>
      <dgm:spPr/>
      <dgm:t>
        <a:bodyPr/>
        <a:lstStyle/>
        <a:p>
          <a:endParaRPr lang="en-GB"/>
        </a:p>
      </dgm:t>
    </dgm:pt>
    <dgm:pt modelId="{D97C1F15-53D2-42DA-AD87-A6E4D2F442F4}" type="pres">
      <dgm:prSet presAssocID="{414F5F4C-EBE9-42AE-B20B-46039B6427D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7A9D4AB-AA7C-4069-85BE-5238D8A7AA87}" type="pres">
      <dgm:prSet presAssocID="{414F5F4C-EBE9-42AE-B20B-46039B6427D4}" presName="invisiNode" presStyleLbl="node1" presStyleIdx="1" presStyleCnt="4"/>
      <dgm:spPr/>
      <dgm:t>
        <a:bodyPr/>
        <a:lstStyle/>
        <a:p>
          <a:endParaRPr lang="en-GB"/>
        </a:p>
      </dgm:t>
    </dgm:pt>
    <dgm:pt modelId="{F9C5A903-CA80-4E26-BD70-3C8CA26E6424}" type="pres">
      <dgm:prSet presAssocID="{414F5F4C-EBE9-42AE-B20B-46039B6427D4}" presName="imagNode" presStyleLbl="fgImgPlace1" presStyleIdx="1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GB"/>
        </a:p>
      </dgm:t>
    </dgm:pt>
    <dgm:pt modelId="{5CB7C11D-6BB1-4578-B184-1F24BED0E8CD}" type="pres">
      <dgm:prSet presAssocID="{EC27B876-7C31-4854-A6FC-68711ABC46D6}" presName="sibTrans" presStyleLbl="sibTrans2D1" presStyleIdx="0" presStyleCnt="0"/>
      <dgm:spPr/>
      <dgm:t>
        <a:bodyPr/>
        <a:lstStyle/>
        <a:p>
          <a:endParaRPr lang="en-GB"/>
        </a:p>
      </dgm:t>
    </dgm:pt>
    <dgm:pt modelId="{B8EDB334-457B-4C25-8AB9-1AFEE888D7CC}" type="pres">
      <dgm:prSet presAssocID="{A225B285-7A8B-4C04-BAB8-C837E874EBF4}" presName="compNode" presStyleCnt="0"/>
      <dgm:spPr/>
      <dgm:t>
        <a:bodyPr/>
        <a:lstStyle/>
        <a:p>
          <a:endParaRPr lang="en-GB"/>
        </a:p>
      </dgm:t>
    </dgm:pt>
    <dgm:pt modelId="{E327C1D5-576E-498B-861B-9079AD1E13F3}" type="pres">
      <dgm:prSet presAssocID="{A225B285-7A8B-4C04-BAB8-C837E874EBF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D3B8ADF-FA46-4102-8804-87F761490CFE}" type="pres">
      <dgm:prSet presAssocID="{A225B285-7A8B-4C04-BAB8-C837E874EBF4}" presName="invisiNode" presStyleLbl="node1" presStyleIdx="2" presStyleCnt="4"/>
      <dgm:spPr/>
      <dgm:t>
        <a:bodyPr/>
        <a:lstStyle/>
        <a:p>
          <a:endParaRPr lang="en-GB"/>
        </a:p>
      </dgm:t>
    </dgm:pt>
    <dgm:pt modelId="{04BA7003-4AE5-43A3-85D9-B67B5F95203A}" type="pres">
      <dgm:prSet presAssocID="{A225B285-7A8B-4C04-BAB8-C837E874EBF4}" presName="imagNode" presStyleLbl="fgImgPlace1" presStyleIdx="2" presStyleCnt="4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GB"/>
        </a:p>
      </dgm:t>
    </dgm:pt>
    <dgm:pt modelId="{F287C42A-DA02-4A96-B769-2413F92A0DF9}" type="pres">
      <dgm:prSet presAssocID="{7DFC5BD6-12AD-409C-B3F4-FEEEA4765262}" presName="sibTrans" presStyleLbl="sibTrans2D1" presStyleIdx="0" presStyleCnt="0"/>
      <dgm:spPr/>
      <dgm:t>
        <a:bodyPr/>
        <a:lstStyle/>
        <a:p>
          <a:endParaRPr lang="en-GB"/>
        </a:p>
      </dgm:t>
    </dgm:pt>
    <dgm:pt modelId="{C4BDA3EF-3127-4ED7-9C79-EEBC45C611C5}" type="pres">
      <dgm:prSet presAssocID="{D1C6718F-A559-457D-A9D9-7E2DCF117568}" presName="compNode" presStyleCnt="0"/>
      <dgm:spPr/>
      <dgm:t>
        <a:bodyPr/>
        <a:lstStyle/>
        <a:p>
          <a:endParaRPr lang="en-GB"/>
        </a:p>
      </dgm:t>
    </dgm:pt>
    <dgm:pt modelId="{3DC11E8C-8FF1-474A-A647-F50801A678BA}" type="pres">
      <dgm:prSet presAssocID="{D1C6718F-A559-457D-A9D9-7E2DCF11756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2B9485B-5CD4-4739-BDAF-F213D8EAC157}" type="pres">
      <dgm:prSet presAssocID="{D1C6718F-A559-457D-A9D9-7E2DCF117568}" presName="invisiNode" presStyleLbl="node1" presStyleIdx="3" presStyleCnt="4"/>
      <dgm:spPr/>
      <dgm:t>
        <a:bodyPr/>
        <a:lstStyle/>
        <a:p>
          <a:endParaRPr lang="en-GB"/>
        </a:p>
      </dgm:t>
    </dgm:pt>
    <dgm:pt modelId="{8DFC9878-67B3-496E-A144-0C1AAC92193D}" type="pres">
      <dgm:prSet presAssocID="{D1C6718F-A559-457D-A9D9-7E2DCF117568}" presName="imagNode" presStyleLbl="fgImgPlace1" presStyleIdx="3" presStyleCnt="4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en-GB"/>
        </a:p>
      </dgm:t>
    </dgm:pt>
  </dgm:ptLst>
  <dgm:cxnLst>
    <dgm:cxn modelId="{FCFCDA2A-F001-4EB5-8ED4-E45740000292}" srcId="{8C00C94E-5236-49FF-B325-2B1BB48D76EE}" destId="{414F5F4C-EBE9-42AE-B20B-46039B6427D4}" srcOrd="1" destOrd="0" parTransId="{902012BC-D64E-4C7B-931C-929C9E046DF8}" sibTransId="{EC27B876-7C31-4854-A6FC-68711ABC46D6}"/>
    <dgm:cxn modelId="{BD85C7E2-9BAC-4241-819D-E8B0507B64B4}" type="presOf" srcId="{A225B285-7A8B-4C04-BAB8-C837E874EBF4}" destId="{E327C1D5-576E-498B-861B-9079AD1E13F3}" srcOrd="0" destOrd="0" presId="urn:microsoft.com/office/officeart/2005/8/layout/pList2#1"/>
    <dgm:cxn modelId="{0EBA8F36-244A-4437-91BB-10803D6AF06F}" type="presOf" srcId="{2EB34C2B-6F81-4696-B6A6-F925B0907E1F}" destId="{99C6500C-BEDF-4B0E-8389-EE0E2BD9D4D6}" srcOrd="0" destOrd="0" presId="urn:microsoft.com/office/officeart/2005/8/layout/pList2#1"/>
    <dgm:cxn modelId="{194893FA-09B4-4B7F-BB43-718BFB004EC7}" srcId="{8C00C94E-5236-49FF-B325-2B1BB48D76EE}" destId="{A225B285-7A8B-4C04-BAB8-C837E874EBF4}" srcOrd="2" destOrd="0" parTransId="{AE704182-B51C-4C71-85C0-A3A6A79FC4D8}" sibTransId="{7DFC5BD6-12AD-409C-B3F4-FEEEA4765262}"/>
    <dgm:cxn modelId="{AA609C21-CC42-4AEE-9FCC-DD9183D98ECF}" srcId="{8C00C94E-5236-49FF-B325-2B1BB48D76EE}" destId="{D1C6718F-A559-457D-A9D9-7E2DCF117568}" srcOrd="3" destOrd="0" parTransId="{A94D7BFB-CC0D-4461-BF1D-95DF28498FE1}" sibTransId="{1DC54D72-9923-4F7B-87F0-1040D2D1F16E}"/>
    <dgm:cxn modelId="{FC0710FB-53C5-42A9-A218-2589DA8BE687}" srcId="{8C00C94E-5236-49FF-B325-2B1BB48D76EE}" destId="{2EB34C2B-6F81-4696-B6A6-F925B0907E1F}" srcOrd="0" destOrd="0" parTransId="{4E033912-2055-4CB5-AC94-5D8AB5D87B2C}" sibTransId="{405C9CF4-D543-4DB1-9C3A-7415A0C74E1E}"/>
    <dgm:cxn modelId="{6F32B9AB-9A6B-4571-AC31-B119D5A0156D}" type="presOf" srcId="{8C00C94E-5236-49FF-B325-2B1BB48D76EE}" destId="{CC2295C7-67BB-4689-B249-618A7FCC8E66}" srcOrd="0" destOrd="0" presId="urn:microsoft.com/office/officeart/2005/8/layout/pList2#1"/>
    <dgm:cxn modelId="{F6771E2A-4B33-47D4-B793-FA4A042DBB20}" type="presOf" srcId="{414F5F4C-EBE9-42AE-B20B-46039B6427D4}" destId="{D97C1F15-53D2-42DA-AD87-A6E4D2F442F4}" srcOrd="0" destOrd="0" presId="urn:microsoft.com/office/officeart/2005/8/layout/pList2#1"/>
    <dgm:cxn modelId="{86C15DA6-99B4-4D69-B79D-7A9D1C1D4EC7}" type="presOf" srcId="{405C9CF4-D543-4DB1-9C3A-7415A0C74E1E}" destId="{69967AD8-0DEE-4357-B303-DB70F30D3ADC}" srcOrd="0" destOrd="0" presId="urn:microsoft.com/office/officeart/2005/8/layout/pList2#1"/>
    <dgm:cxn modelId="{28553C83-7B17-42C8-B822-C7F736241459}" type="presOf" srcId="{EC27B876-7C31-4854-A6FC-68711ABC46D6}" destId="{5CB7C11D-6BB1-4578-B184-1F24BED0E8CD}" srcOrd="0" destOrd="0" presId="urn:microsoft.com/office/officeart/2005/8/layout/pList2#1"/>
    <dgm:cxn modelId="{BC345C33-B02C-44BF-99D7-D1CA4D1EC55E}" type="presOf" srcId="{7DFC5BD6-12AD-409C-B3F4-FEEEA4765262}" destId="{F287C42A-DA02-4A96-B769-2413F92A0DF9}" srcOrd="0" destOrd="0" presId="urn:microsoft.com/office/officeart/2005/8/layout/pList2#1"/>
    <dgm:cxn modelId="{5EEDB0D8-87B4-4BCC-9FA1-7DCD021FABD7}" type="presOf" srcId="{D1C6718F-A559-457D-A9D9-7E2DCF117568}" destId="{3DC11E8C-8FF1-474A-A647-F50801A678BA}" srcOrd="0" destOrd="0" presId="urn:microsoft.com/office/officeart/2005/8/layout/pList2#1"/>
    <dgm:cxn modelId="{DB27DFE5-9F50-4635-B504-4679465C1B30}" type="presParOf" srcId="{CC2295C7-67BB-4689-B249-618A7FCC8E66}" destId="{CB597152-495B-4199-A514-0450EA5F4F5E}" srcOrd="0" destOrd="0" presId="urn:microsoft.com/office/officeart/2005/8/layout/pList2#1"/>
    <dgm:cxn modelId="{4FAA222D-7105-435A-A452-480469FEDC46}" type="presParOf" srcId="{CC2295C7-67BB-4689-B249-618A7FCC8E66}" destId="{DDA29431-198A-49F5-9069-B0B01A41893B}" srcOrd="1" destOrd="0" presId="urn:microsoft.com/office/officeart/2005/8/layout/pList2#1"/>
    <dgm:cxn modelId="{B6AA4D63-D829-4392-AD5E-7BD7637681DA}" type="presParOf" srcId="{DDA29431-198A-49F5-9069-B0B01A41893B}" destId="{D9C32855-BBE8-496E-B197-B9BEC69726AF}" srcOrd="0" destOrd="0" presId="urn:microsoft.com/office/officeart/2005/8/layout/pList2#1"/>
    <dgm:cxn modelId="{85A005A1-7142-4277-8B0E-2684EBC09980}" type="presParOf" srcId="{D9C32855-BBE8-496E-B197-B9BEC69726AF}" destId="{99C6500C-BEDF-4B0E-8389-EE0E2BD9D4D6}" srcOrd="0" destOrd="0" presId="urn:microsoft.com/office/officeart/2005/8/layout/pList2#1"/>
    <dgm:cxn modelId="{0509F124-F6EA-4254-885A-30E8FA2ED942}" type="presParOf" srcId="{D9C32855-BBE8-496E-B197-B9BEC69726AF}" destId="{CBDD20C7-81A5-4A95-B9F1-26CB83D48DC6}" srcOrd="1" destOrd="0" presId="urn:microsoft.com/office/officeart/2005/8/layout/pList2#1"/>
    <dgm:cxn modelId="{5B7353DA-8CB8-41D0-A2AB-4C878A321D14}" type="presParOf" srcId="{D9C32855-BBE8-496E-B197-B9BEC69726AF}" destId="{24D1440D-A2E4-4CD9-9BD4-9D7B3D8FBA52}" srcOrd="2" destOrd="0" presId="urn:microsoft.com/office/officeart/2005/8/layout/pList2#1"/>
    <dgm:cxn modelId="{B7527EBC-CC54-4460-BB9C-B97EA4AC125A}" type="presParOf" srcId="{DDA29431-198A-49F5-9069-B0B01A41893B}" destId="{69967AD8-0DEE-4357-B303-DB70F30D3ADC}" srcOrd="1" destOrd="0" presId="urn:microsoft.com/office/officeart/2005/8/layout/pList2#1"/>
    <dgm:cxn modelId="{D08CB348-AFDD-4D67-87F5-97E44E0E55F5}" type="presParOf" srcId="{DDA29431-198A-49F5-9069-B0B01A41893B}" destId="{33D87716-F2A4-4584-AC60-4319451B441C}" srcOrd="2" destOrd="0" presId="urn:microsoft.com/office/officeart/2005/8/layout/pList2#1"/>
    <dgm:cxn modelId="{107F6AE5-3D08-426F-9243-190320F872DA}" type="presParOf" srcId="{33D87716-F2A4-4584-AC60-4319451B441C}" destId="{D97C1F15-53D2-42DA-AD87-A6E4D2F442F4}" srcOrd="0" destOrd="0" presId="urn:microsoft.com/office/officeart/2005/8/layout/pList2#1"/>
    <dgm:cxn modelId="{2FF4FE57-5ADC-48FE-B6FA-05D4D714A1C4}" type="presParOf" srcId="{33D87716-F2A4-4584-AC60-4319451B441C}" destId="{97A9D4AB-AA7C-4069-85BE-5238D8A7AA87}" srcOrd="1" destOrd="0" presId="urn:microsoft.com/office/officeart/2005/8/layout/pList2#1"/>
    <dgm:cxn modelId="{C87CF797-89C2-4817-A801-6E840A06ED48}" type="presParOf" srcId="{33D87716-F2A4-4584-AC60-4319451B441C}" destId="{F9C5A903-CA80-4E26-BD70-3C8CA26E6424}" srcOrd="2" destOrd="0" presId="urn:microsoft.com/office/officeart/2005/8/layout/pList2#1"/>
    <dgm:cxn modelId="{F3C73540-A908-4746-B176-200F023BAECB}" type="presParOf" srcId="{DDA29431-198A-49F5-9069-B0B01A41893B}" destId="{5CB7C11D-6BB1-4578-B184-1F24BED0E8CD}" srcOrd="3" destOrd="0" presId="urn:microsoft.com/office/officeart/2005/8/layout/pList2#1"/>
    <dgm:cxn modelId="{17319512-4072-4876-9BD1-9D0361D00E7D}" type="presParOf" srcId="{DDA29431-198A-49F5-9069-B0B01A41893B}" destId="{B8EDB334-457B-4C25-8AB9-1AFEE888D7CC}" srcOrd="4" destOrd="0" presId="urn:microsoft.com/office/officeart/2005/8/layout/pList2#1"/>
    <dgm:cxn modelId="{7A752DC0-88D4-47A9-A7DE-8E3BD441D186}" type="presParOf" srcId="{B8EDB334-457B-4C25-8AB9-1AFEE888D7CC}" destId="{E327C1D5-576E-498B-861B-9079AD1E13F3}" srcOrd="0" destOrd="0" presId="urn:microsoft.com/office/officeart/2005/8/layout/pList2#1"/>
    <dgm:cxn modelId="{2118D444-314C-4844-9486-D0933062ED75}" type="presParOf" srcId="{B8EDB334-457B-4C25-8AB9-1AFEE888D7CC}" destId="{DD3B8ADF-FA46-4102-8804-87F761490CFE}" srcOrd="1" destOrd="0" presId="urn:microsoft.com/office/officeart/2005/8/layout/pList2#1"/>
    <dgm:cxn modelId="{A22C1F9D-C0B3-422D-A975-C40E5CAD41B5}" type="presParOf" srcId="{B8EDB334-457B-4C25-8AB9-1AFEE888D7CC}" destId="{04BA7003-4AE5-43A3-85D9-B67B5F95203A}" srcOrd="2" destOrd="0" presId="urn:microsoft.com/office/officeart/2005/8/layout/pList2#1"/>
    <dgm:cxn modelId="{B5417AE4-DD58-43D2-A686-E02B39C3ED86}" type="presParOf" srcId="{DDA29431-198A-49F5-9069-B0B01A41893B}" destId="{F287C42A-DA02-4A96-B769-2413F92A0DF9}" srcOrd="5" destOrd="0" presId="urn:microsoft.com/office/officeart/2005/8/layout/pList2#1"/>
    <dgm:cxn modelId="{CACCDCE5-9175-4A6F-9756-CF2387BE3F4B}" type="presParOf" srcId="{DDA29431-198A-49F5-9069-B0B01A41893B}" destId="{C4BDA3EF-3127-4ED7-9C79-EEBC45C611C5}" srcOrd="6" destOrd="0" presId="urn:microsoft.com/office/officeart/2005/8/layout/pList2#1"/>
    <dgm:cxn modelId="{53685916-87CF-49F1-9C90-7EB66C2FE39B}" type="presParOf" srcId="{C4BDA3EF-3127-4ED7-9C79-EEBC45C611C5}" destId="{3DC11E8C-8FF1-474A-A647-F50801A678BA}" srcOrd="0" destOrd="0" presId="urn:microsoft.com/office/officeart/2005/8/layout/pList2#1"/>
    <dgm:cxn modelId="{8907712A-B52A-47FA-9CA6-DE352E47C7F5}" type="presParOf" srcId="{C4BDA3EF-3127-4ED7-9C79-EEBC45C611C5}" destId="{D2B9485B-5CD4-4739-BDAF-F213D8EAC157}" srcOrd="1" destOrd="0" presId="urn:microsoft.com/office/officeart/2005/8/layout/pList2#1"/>
    <dgm:cxn modelId="{0BA9E8F0-4467-4F12-80F2-8291574D6B4E}" type="presParOf" srcId="{C4BDA3EF-3127-4ED7-9C79-EEBC45C611C5}" destId="{8DFC9878-67B3-496E-A144-0C1AAC92193D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597152-495B-4199-A514-0450EA5F4F5E}">
      <dsp:nvSpPr>
        <dsp:cNvPr id="0" name=""/>
        <dsp:cNvSpPr/>
      </dsp:nvSpPr>
      <dsp:spPr>
        <a:xfrm>
          <a:off x="0" y="0"/>
          <a:ext cx="8856983" cy="201612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D1440D-A2E4-4CD9-9BD4-9D7B3D8FBA52}">
      <dsp:nvSpPr>
        <dsp:cNvPr id="0" name=""/>
        <dsp:cNvSpPr/>
      </dsp:nvSpPr>
      <dsp:spPr>
        <a:xfrm>
          <a:off x="268148" y="268816"/>
          <a:ext cx="1935043" cy="147848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C6500C-BEDF-4B0E-8389-EE0E2BD9D4D6}">
      <dsp:nvSpPr>
        <dsp:cNvPr id="0" name=""/>
        <dsp:cNvSpPr/>
      </dsp:nvSpPr>
      <dsp:spPr>
        <a:xfrm rot="10800000">
          <a:off x="268148" y="2016122"/>
          <a:ext cx="1935043" cy="2464149"/>
        </a:xfrm>
        <a:prstGeom prst="round2SameRect">
          <a:avLst>
            <a:gd name="adj1" fmla="val 10500"/>
            <a:gd name="adj2" fmla="val 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1. assist universities and colleges in Scotland in developing collective sector carbon reduction measures</a:t>
          </a:r>
          <a:endParaRPr lang="en-GB" sz="1700" kern="1200" dirty="0"/>
        </a:p>
      </dsp:txBody>
      <dsp:txXfrm rot="10800000">
        <a:off x="268148" y="2016122"/>
        <a:ext cx="1935043" cy="2464149"/>
      </dsp:txXfrm>
    </dsp:sp>
    <dsp:sp modelId="{F9C5A903-CA80-4E26-BD70-3C8CA26E6424}">
      <dsp:nvSpPr>
        <dsp:cNvPr id="0" name=""/>
        <dsp:cNvSpPr/>
      </dsp:nvSpPr>
      <dsp:spPr>
        <a:xfrm>
          <a:off x="2396696" y="268816"/>
          <a:ext cx="1935043" cy="147848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7C1F15-53D2-42DA-AD87-A6E4D2F442F4}">
      <dsp:nvSpPr>
        <dsp:cNvPr id="0" name=""/>
        <dsp:cNvSpPr/>
      </dsp:nvSpPr>
      <dsp:spPr>
        <a:xfrm rot="10800000">
          <a:off x="2396696" y="2016122"/>
          <a:ext cx="1935043" cy="2464149"/>
        </a:xfrm>
        <a:prstGeom prst="round2SameRect">
          <a:avLst>
            <a:gd name="adj1" fmla="val 10500"/>
            <a:gd name="adj2" fmla="val 0"/>
          </a:avLst>
        </a:prstGeom>
        <a:solidFill>
          <a:schemeClr val="accent2">
            <a:shade val="80000"/>
            <a:hueOff val="29595"/>
            <a:satOff val="-6502"/>
            <a:lumOff val="1036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2. encourage and support Scotland's FHEs to embed sustainability into their teaching and learning practices</a:t>
          </a:r>
          <a:endParaRPr lang="en-GB" sz="1700" kern="1200" dirty="0"/>
        </a:p>
      </dsp:txBody>
      <dsp:txXfrm rot="10800000">
        <a:off x="2396696" y="2016122"/>
        <a:ext cx="1935043" cy="2464149"/>
      </dsp:txXfrm>
    </dsp:sp>
    <dsp:sp modelId="{04BA7003-4AE5-43A3-85D9-B67B5F95203A}">
      <dsp:nvSpPr>
        <dsp:cNvPr id="0" name=""/>
        <dsp:cNvSpPr/>
      </dsp:nvSpPr>
      <dsp:spPr>
        <a:xfrm>
          <a:off x="4525244" y="268816"/>
          <a:ext cx="1935043" cy="147848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27C1D5-576E-498B-861B-9079AD1E13F3}">
      <dsp:nvSpPr>
        <dsp:cNvPr id="0" name=""/>
        <dsp:cNvSpPr/>
      </dsp:nvSpPr>
      <dsp:spPr>
        <a:xfrm rot="10800000">
          <a:off x="4525244" y="2016122"/>
          <a:ext cx="1935043" cy="2464149"/>
        </a:xfrm>
        <a:prstGeom prst="round2SameRect">
          <a:avLst>
            <a:gd name="adj1" fmla="val 10500"/>
            <a:gd name="adj2" fmla="val 0"/>
          </a:avLst>
        </a:prstGeom>
        <a:solidFill>
          <a:schemeClr val="accent2">
            <a:shade val="80000"/>
            <a:hueOff val="59189"/>
            <a:satOff val="-13003"/>
            <a:lumOff val="2073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/>
            <a:t>3. strengthen the ability of  Scotland's FHE sector to ensure institutions be effective and efficient in their practice</a:t>
          </a:r>
          <a:endParaRPr lang="en-GB" sz="1700" kern="1200"/>
        </a:p>
      </dsp:txBody>
      <dsp:txXfrm rot="10800000">
        <a:off x="4525244" y="2016122"/>
        <a:ext cx="1935043" cy="2464149"/>
      </dsp:txXfrm>
    </dsp:sp>
    <dsp:sp modelId="{8DFC9878-67B3-496E-A144-0C1AAC92193D}">
      <dsp:nvSpPr>
        <dsp:cNvPr id="0" name=""/>
        <dsp:cNvSpPr/>
      </dsp:nvSpPr>
      <dsp:spPr>
        <a:xfrm>
          <a:off x="6653791" y="268816"/>
          <a:ext cx="1935043" cy="147848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C11E8C-8FF1-474A-A647-F50801A678BA}">
      <dsp:nvSpPr>
        <dsp:cNvPr id="0" name=""/>
        <dsp:cNvSpPr/>
      </dsp:nvSpPr>
      <dsp:spPr>
        <a:xfrm rot="10800000">
          <a:off x="6653791" y="2016122"/>
          <a:ext cx="1935043" cy="2464149"/>
        </a:xfrm>
        <a:prstGeom prst="round2SameRect">
          <a:avLst>
            <a:gd name="adj1" fmla="val 10500"/>
            <a:gd name="adj2" fmla="val 0"/>
          </a:avLst>
        </a:prstGeom>
        <a:solidFill>
          <a:schemeClr val="accent2">
            <a:shade val="80000"/>
            <a:hueOff val="88784"/>
            <a:satOff val="-19505"/>
            <a:lumOff val="3110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/>
            <a:t>4. ensure the EAUC-Scotland office is proactive in its activity and create a financially sustainable model for future activity</a:t>
          </a:r>
          <a:endParaRPr lang="en-GB" sz="1700" kern="1200"/>
        </a:p>
      </dsp:txBody>
      <dsp:txXfrm rot="10800000">
        <a:off x="6653791" y="2016122"/>
        <a:ext cx="1935043" cy="24641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6A07A-DA3A-46C9-A397-45FF8C989385}" type="datetimeFigureOut">
              <a:rPr lang="en-GB" smtClean="0"/>
              <a:pPr/>
              <a:t>12/03/2014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9B4DB-BCED-46C1-8981-13FA03B3D9B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36228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4862F-E967-4CFB-96D2-7FA6A203C117}" type="datetimeFigureOut">
              <a:rPr lang="en-GB" smtClean="0"/>
              <a:pPr/>
              <a:t>12/03/2014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C9CF99-14E9-41FA-AEC4-EFCE1A22941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2431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baseline="0" dirty="0" smtClean="0"/>
          </a:p>
          <a:p>
            <a:r>
              <a:rPr lang="en-GB" sz="1100" baseline="0" dirty="0" smtClean="0"/>
              <a:t>Background of Scotland – </a:t>
            </a:r>
            <a:r>
              <a:rPr lang="en-GB" sz="1100" baseline="0" dirty="0" err="1" smtClean="0"/>
              <a:t>approx</a:t>
            </a:r>
            <a:r>
              <a:rPr lang="en-GB" sz="1100" baseline="0" dirty="0" smtClean="0"/>
              <a:t> 5.2M people, same size as Panama/Hokkaido Island, Japan</a:t>
            </a:r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9CF99-14E9-41FA-AEC4-EFCE1A229415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426129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9CF99-14E9-41FA-AEC4-EFCE1A229415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909287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100" b="0" i="0" u="sng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 all operations activity</a:t>
            </a:r>
            <a:r>
              <a:rPr lang="en-GB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Education underpins the direction/approach</a:t>
            </a:r>
          </a:p>
          <a:p>
            <a:endParaRPr lang="en-GB" sz="11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Education for Sustainable Development (ESD) in the UK – Current status, best practice and opportunities for the future </a:t>
            </a:r>
          </a:p>
          <a:p>
            <a:r>
              <a:rPr lang="en-GB" sz="1100" dirty="0" smtClean="0"/>
              <a:t>Http://www.unesco.org.uk/uploads/Brief%209%20ESD%20March%202013.pdf  </a:t>
            </a:r>
            <a:r>
              <a:rPr lang="en-GB" sz="1100" baseline="0" dirty="0" smtClean="0"/>
              <a:t> </a:t>
            </a:r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9CF99-14E9-41FA-AEC4-EFCE1A229415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00630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100" baseline="0" dirty="0" smtClean="0"/>
              <a:t>(UCCCfS has been written in </a:t>
            </a:r>
            <a:r>
              <a:rPr lang="en-GB" sz="1100" b="1" baseline="0" dirty="0" smtClean="0"/>
              <a:t>policy documents </a:t>
            </a:r>
            <a:r>
              <a:rPr lang="en-GB" sz="1100" baseline="0" dirty="0" smtClean="0"/>
              <a:t>as a driver for change – </a:t>
            </a:r>
          </a:p>
          <a:p>
            <a:endParaRPr lang="en-GB" sz="1100" baseline="0" dirty="0" smtClean="0"/>
          </a:p>
          <a:p>
            <a:r>
              <a:rPr lang="en-GB" sz="1100" baseline="0" dirty="0" smtClean="0"/>
              <a:t>Learning for Change and Guidance on Public Bodies Duties</a:t>
            </a:r>
            <a:endParaRPr lang="en-GB" sz="11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9CF99-14E9-41FA-AEC4-EFCE1A229415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21465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>
                <a:solidFill>
                  <a:srgbClr val="548DD4"/>
                </a:solidFill>
                <a:latin typeface="+mn-lt"/>
                <a:ea typeface="Times New Roman"/>
                <a:cs typeface="Times New Roman"/>
              </a:rPr>
              <a:t>Supporting EAD</a:t>
            </a:r>
            <a:r>
              <a:rPr lang="en-GB" sz="1200" baseline="0" dirty="0" smtClean="0">
                <a:solidFill>
                  <a:srgbClr val="548DD4"/>
                </a:solidFill>
                <a:latin typeface="+mn-lt"/>
                <a:ea typeface="Times New Roman"/>
                <a:cs typeface="Times New Roman"/>
              </a:rPr>
              <a:t> activity - t</a:t>
            </a:r>
            <a:r>
              <a:rPr lang="en-GB" sz="1200" dirty="0" smtClean="0">
                <a:solidFill>
                  <a:srgbClr val="548DD4"/>
                </a:solidFill>
                <a:latin typeface="+mn-lt"/>
                <a:ea typeface="Times New Roman"/>
                <a:cs typeface="Times New Roman"/>
              </a:rPr>
              <a:t>argeting</a:t>
            </a:r>
            <a:r>
              <a:rPr lang="en-GB" sz="1200" baseline="0" dirty="0" smtClean="0">
                <a:solidFill>
                  <a:srgbClr val="548DD4"/>
                </a:solidFill>
                <a:latin typeface="+mn-lt"/>
                <a:ea typeface="Times New Roman"/>
                <a:cs typeface="Times New Roman"/>
              </a:rPr>
              <a:t> new colleges, linking the FE and HE TSNs with LfS Scotland</a:t>
            </a:r>
            <a:endParaRPr lang="en-GB" sz="1200" dirty="0" smtClean="0">
              <a:solidFill>
                <a:srgbClr val="548DD4"/>
              </a:solidFill>
              <a:latin typeface="+mn-lt"/>
              <a:ea typeface="Times New Roman"/>
              <a:cs typeface="Times New Roman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548DD4"/>
              </a:solidFill>
              <a:latin typeface="+mn-lt"/>
              <a:ea typeface="Times New Roman"/>
              <a:cs typeface="Times New Roman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>
                <a:solidFill>
                  <a:srgbClr val="548DD4"/>
                </a:solidFill>
                <a:latin typeface="+mn-lt"/>
                <a:ea typeface="Times New Roman"/>
                <a:cs typeface="Times New Roman"/>
              </a:rPr>
              <a:t>Careers</a:t>
            </a:r>
            <a:r>
              <a:rPr lang="en-GB" sz="1200" baseline="0" dirty="0" smtClean="0">
                <a:solidFill>
                  <a:srgbClr val="548DD4"/>
                </a:solidFill>
                <a:latin typeface="+mn-lt"/>
                <a:ea typeface="Times New Roman"/>
                <a:cs typeface="Times New Roman"/>
              </a:rPr>
              <a:t> advice – develop and deliver &gt;5 training modules </a:t>
            </a:r>
            <a:r>
              <a:rPr lang="en-GB" sz="1200" dirty="0" smtClean="0">
                <a:solidFill>
                  <a:srgbClr val="548DD4"/>
                </a:solidFill>
                <a:latin typeface="+mn-lt"/>
                <a:ea typeface="Times New Roman"/>
                <a:cs typeface="Times New Roman"/>
              </a:rPr>
              <a:t>on sustainability to ensure that Scotland provides graduates with the required skills and knowledge to achieve excellence and contribute to Scotland’s plans for a low carbon economy</a:t>
            </a:r>
            <a:endParaRPr lang="en-GB" sz="1200" dirty="0" smtClean="0">
              <a:latin typeface="Times New Roman"/>
              <a:ea typeface="Times New Roman"/>
              <a:cs typeface="Times New Roman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9CF99-14E9-41FA-AEC4-EFCE1A229415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214658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100" baseline="0" dirty="0" smtClean="0"/>
              <a:t>(UCCCfS has been written in </a:t>
            </a:r>
            <a:r>
              <a:rPr lang="en-GB" sz="1100" b="1" baseline="0" dirty="0" smtClean="0"/>
              <a:t>policy documents </a:t>
            </a:r>
            <a:r>
              <a:rPr lang="en-GB" sz="1100" baseline="0" dirty="0" smtClean="0"/>
              <a:t>as a driver for change – </a:t>
            </a:r>
          </a:p>
          <a:p>
            <a:endParaRPr lang="en-GB" sz="1100" baseline="0" dirty="0" smtClean="0"/>
          </a:p>
          <a:p>
            <a:r>
              <a:rPr lang="en-GB" sz="1100" baseline="0" dirty="0" smtClean="0"/>
              <a:t>Learning for Change and Guidance on Public Bodies Duties</a:t>
            </a:r>
            <a:endParaRPr lang="en-GB" sz="11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9CF99-14E9-41FA-AEC4-EFCE1A229415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21465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baseline="0" dirty="0" smtClean="0"/>
          </a:p>
          <a:p>
            <a:r>
              <a:rPr lang="en-GB" sz="1100" baseline="0" dirty="0" smtClean="0"/>
              <a:t>Learning for Change and Guidance on Public Bodies Duties</a:t>
            </a:r>
            <a:endParaRPr lang="en-GB" sz="11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9CF99-14E9-41FA-AEC4-EFCE1A229415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214658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9CF99-14E9-41FA-AEC4-EFCE1A229415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22215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434" b="5024"/>
          <a:stretch/>
        </p:blipFill>
        <p:spPr>
          <a:xfrm>
            <a:off x="0" y="1412776"/>
            <a:ext cx="4230662" cy="54452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l">
              <a:defRPr>
                <a:solidFill>
                  <a:srgbClr val="0FA79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00192" y="188640"/>
            <a:ext cx="2627784" cy="1098414"/>
          </a:xfrm>
          <a:prstGeom prst="rect">
            <a:avLst/>
          </a:prstGeom>
        </p:spPr>
      </p:pic>
      <p:grpSp>
        <p:nvGrpSpPr>
          <p:cNvPr id="6" name="Group 5"/>
          <p:cNvGrpSpPr/>
          <p:nvPr userDrawn="1"/>
        </p:nvGrpSpPr>
        <p:grpSpPr>
          <a:xfrm>
            <a:off x="0" y="6165304"/>
            <a:ext cx="9252520" cy="692696"/>
            <a:chOff x="0" y="6165304"/>
            <a:chExt cx="9252520" cy="692696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6165304"/>
              <a:ext cx="9252520" cy="692696"/>
            </a:xfrm>
            <a:prstGeom prst="rect">
              <a:avLst/>
            </a:prstGeom>
            <a:solidFill>
              <a:srgbClr val="BFD4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366960" y="6357763"/>
              <a:ext cx="15841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www.eauc.org.uk</a:t>
              </a:r>
              <a:endParaRPr lang="en-GB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2123728" y="6330806"/>
              <a:ext cx="56166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Environmental Association for Universities</a:t>
              </a:r>
              <a:r>
                <a:rPr lang="en-GB" sz="1600" baseline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and Colleges</a:t>
              </a:r>
              <a:endParaRPr lang="en-GB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7426032" y="6358238"/>
              <a:ext cx="13681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fld id="{4D0F9A2D-8809-42D8-8EA2-D6F63DE9FAF1}" type="slidenum">
                <a:rPr lang="en-GB" sz="14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pPr algn="r"/>
                <a:t>‹#›</a:t>
              </a:fld>
              <a:endParaRPr lang="en-GB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584839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93B41E-4919-407D-88FB-FF321F7665E6}" type="datetimeFigureOut">
              <a:rPr lang="en-GB" smtClean="0"/>
              <a:pPr/>
              <a:t>12/03/2014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C7AC15-7C27-471F-8B9D-CAD3E356D48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6165304"/>
            <a:ext cx="9252520" cy="692696"/>
          </a:xfrm>
          <a:prstGeom prst="rect">
            <a:avLst/>
          </a:prstGeom>
          <a:solidFill>
            <a:srgbClr val="BFD4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457200" y="6356350"/>
            <a:ext cx="15945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www.eauc.org.uk</a:t>
            </a:r>
            <a:endParaRPr lang="en-GB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2123728" y="6356350"/>
            <a:ext cx="561662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16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Environmental Association for Universities and Colleges</a:t>
            </a:r>
            <a:endParaRPr lang="en-GB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100392" y="6356350"/>
            <a:ext cx="58640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C7AC15-7C27-471F-8B9D-CAD3E356D48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027730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93B41E-4919-407D-88FB-FF321F7665E6}" type="datetimeFigureOut">
              <a:rPr lang="en-GB" smtClean="0"/>
              <a:pPr/>
              <a:t>12/03/2014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C7AC15-7C27-471F-8B9D-CAD3E356D48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165304"/>
            <a:ext cx="9252520" cy="692696"/>
          </a:xfrm>
          <a:prstGeom prst="rect">
            <a:avLst/>
          </a:prstGeom>
          <a:solidFill>
            <a:srgbClr val="BFD4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457200" y="6356350"/>
            <a:ext cx="15945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www.eauc.org.uk</a:t>
            </a:r>
            <a:endParaRPr lang="en-GB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2123728" y="6356350"/>
            <a:ext cx="561662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16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Environmental Association for Universities and Colleges</a:t>
            </a:r>
            <a:endParaRPr lang="en-GB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100392" y="6356350"/>
            <a:ext cx="58640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C7AC15-7C27-471F-8B9D-CAD3E356D48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62897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93B41E-4919-407D-88FB-FF321F7665E6}" type="datetimeFigureOut">
              <a:rPr lang="en-GB" smtClean="0"/>
              <a:pPr/>
              <a:t>12/03/2014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C7AC15-7C27-471F-8B9D-CAD3E356D48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165304"/>
            <a:ext cx="9252520" cy="692696"/>
          </a:xfrm>
          <a:prstGeom prst="rect">
            <a:avLst/>
          </a:prstGeom>
          <a:solidFill>
            <a:srgbClr val="BFD4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457200" y="6356350"/>
            <a:ext cx="15945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www.eauc.org.uk</a:t>
            </a:r>
            <a:endParaRPr lang="en-GB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2123728" y="6356350"/>
            <a:ext cx="561662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16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Environmental Association for Universities and Colleges</a:t>
            </a:r>
            <a:endParaRPr lang="en-GB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100392" y="6356350"/>
            <a:ext cx="58640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C7AC15-7C27-471F-8B9D-CAD3E356D48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89161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93B41E-4919-407D-88FB-FF321F7665E6}" type="datetimeFigureOut">
              <a:rPr lang="en-GB" smtClean="0"/>
              <a:pPr/>
              <a:t>12/03/2014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C7AC15-7C27-471F-8B9D-CAD3E356D48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165304"/>
            <a:ext cx="9252520" cy="692696"/>
          </a:xfrm>
          <a:prstGeom prst="rect">
            <a:avLst/>
          </a:prstGeom>
          <a:solidFill>
            <a:srgbClr val="BFD4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457200" y="6356350"/>
            <a:ext cx="15945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www.eauc.org.uk</a:t>
            </a:r>
            <a:endParaRPr lang="en-GB" dirty="0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2123728" y="6356350"/>
            <a:ext cx="561662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16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Environmental Association for Universities and Colleges</a:t>
            </a:r>
            <a:endParaRPr lang="en-GB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100392" y="6356350"/>
            <a:ext cx="58640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C7AC15-7C27-471F-8B9D-CAD3E356D48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418381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93B41E-4919-407D-88FB-FF321F7665E6}" type="datetimeFigureOut">
              <a:rPr lang="en-GB" smtClean="0"/>
              <a:pPr/>
              <a:t>12/03/2014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C7AC15-7C27-471F-8B9D-CAD3E356D48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165304"/>
            <a:ext cx="9252520" cy="692696"/>
          </a:xfrm>
          <a:prstGeom prst="rect">
            <a:avLst/>
          </a:prstGeom>
          <a:solidFill>
            <a:srgbClr val="BFD4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457200" y="6356350"/>
            <a:ext cx="15945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www.eauc.org.uk</a:t>
            </a:r>
            <a:endParaRPr lang="en-GB" dirty="0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2123728" y="6356350"/>
            <a:ext cx="561662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16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Environmental Association for Universities and Colleges</a:t>
            </a:r>
            <a:endParaRPr lang="en-GB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100392" y="6356350"/>
            <a:ext cx="58640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C7AC15-7C27-471F-8B9D-CAD3E356D48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66802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MAIN (teal and lim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63072" cy="1143000"/>
          </a:xfrm>
        </p:spPr>
        <p:txBody>
          <a:bodyPr>
            <a:normAutofit/>
          </a:bodyPr>
          <a:lstStyle>
            <a:lvl1pPr algn="l">
              <a:defRPr sz="3800">
                <a:solidFill>
                  <a:srgbClr val="0FA79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93B41E-4919-407D-88FB-FF321F7665E6}" type="datetimeFigureOut">
              <a:rPr lang="en-GB" smtClean="0"/>
              <a:pPr/>
              <a:t>12/03/2014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C7AC15-7C27-471F-8B9D-CAD3E356D48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20272" y="188640"/>
            <a:ext cx="1907704" cy="79742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165304"/>
            <a:ext cx="9252520" cy="692696"/>
          </a:xfrm>
          <a:prstGeom prst="rect">
            <a:avLst/>
          </a:prstGeom>
          <a:solidFill>
            <a:srgbClr val="BFD4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457200" y="6356350"/>
            <a:ext cx="15945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www.eauc.org.uk</a:t>
            </a:r>
            <a:endParaRPr lang="en-GB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2123728" y="6356350"/>
            <a:ext cx="561662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16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Environmental Association for Universities and Colleges</a:t>
            </a:r>
            <a:endParaRPr lang="en-GB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100392" y="6356350"/>
            <a:ext cx="58640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C7AC15-7C27-471F-8B9D-CAD3E356D48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643107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AP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63072" cy="1143000"/>
          </a:xfrm>
        </p:spPr>
        <p:txBody>
          <a:bodyPr>
            <a:normAutofit/>
          </a:bodyPr>
          <a:lstStyle>
            <a:lvl1pPr algn="l">
              <a:defRPr sz="3800">
                <a:solidFill>
                  <a:srgbClr val="4CB748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93B41E-4919-407D-88FB-FF321F7665E6}" type="datetimeFigureOut">
              <a:rPr lang="en-GB" smtClean="0"/>
              <a:pPr/>
              <a:t>12/03/2014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C7AC15-7C27-471F-8B9D-CAD3E356D48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20272" y="188640"/>
            <a:ext cx="1907704" cy="79742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165304"/>
            <a:ext cx="9252520" cy="692696"/>
          </a:xfrm>
          <a:prstGeom prst="rect">
            <a:avLst/>
          </a:prstGeom>
          <a:solidFill>
            <a:srgbClr val="4CB7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457200" y="6356350"/>
            <a:ext cx="15945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www.eauc.org.uk</a:t>
            </a:r>
            <a:endParaRPr lang="en-GB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2123728" y="6356350"/>
            <a:ext cx="561662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16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Environmental Association for Universities and Colleges</a:t>
            </a:r>
            <a:endParaRPr lang="en-GB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100392" y="6356350"/>
            <a:ext cx="58640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C7AC15-7C27-471F-8B9D-CAD3E356D48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036221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 GRA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63072" cy="1143000"/>
          </a:xfrm>
        </p:spPr>
        <p:txBody>
          <a:bodyPr>
            <a:normAutofit/>
          </a:bodyPr>
          <a:lstStyle>
            <a:lvl1pPr algn="l">
              <a:defRPr sz="3800">
                <a:solidFill>
                  <a:srgbClr val="8FC7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93B41E-4919-407D-88FB-FF321F7665E6}" type="datetimeFigureOut">
              <a:rPr lang="en-GB" smtClean="0"/>
              <a:pPr/>
              <a:t>12/03/2014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C7AC15-7C27-471F-8B9D-CAD3E356D48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20272" y="188640"/>
            <a:ext cx="1907704" cy="79742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165304"/>
            <a:ext cx="9252520" cy="692696"/>
          </a:xfrm>
          <a:prstGeom prst="rect">
            <a:avLst/>
          </a:prstGeom>
          <a:solidFill>
            <a:srgbClr val="8FC7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457200" y="6356350"/>
            <a:ext cx="15945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www.eauc.org.uk</a:t>
            </a:r>
            <a:endParaRPr lang="en-GB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2123728" y="6356350"/>
            <a:ext cx="561662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16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Environmental Association for Universities and Colleges</a:t>
            </a:r>
            <a:endParaRPr lang="en-GB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100392" y="6356350"/>
            <a:ext cx="58640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C7AC15-7C27-471F-8B9D-CAD3E356D48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057596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 ALL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63072" cy="1143000"/>
          </a:xfrm>
        </p:spPr>
        <p:txBody>
          <a:bodyPr>
            <a:normAutofit/>
          </a:bodyPr>
          <a:lstStyle>
            <a:lvl1pPr algn="l">
              <a:defRPr sz="3800">
                <a:solidFill>
                  <a:srgbClr val="0FA79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93B41E-4919-407D-88FB-FF321F7665E6}" type="datetimeFigureOut">
              <a:rPr lang="en-GB" smtClean="0"/>
              <a:pPr/>
              <a:t>12/03/2014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C7AC15-7C27-471F-8B9D-CAD3E356D48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20272" y="188640"/>
            <a:ext cx="1907704" cy="79742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165304"/>
            <a:ext cx="9252520" cy="692696"/>
          </a:xfrm>
          <a:prstGeom prst="rect">
            <a:avLst/>
          </a:prstGeom>
          <a:solidFill>
            <a:srgbClr val="0FA7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457200" y="6356350"/>
            <a:ext cx="15945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www.eauc.org.uk</a:t>
            </a:r>
            <a:endParaRPr lang="en-GB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2123728" y="6356350"/>
            <a:ext cx="561662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16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Environmental Association for Universities and Colleges</a:t>
            </a:r>
            <a:endParaRPr lang="en-GB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100392" y="6356350"/>
            <a:ext cx="58640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C7AC15-7C27-471F-8B9D-CAD3E356D48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67389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93B41E-4919-407D-88FB-FF321F7665E6}" type="datetimeFigureOut">
              <a:rPr lang="en-GB" smtClean="0"/>
              <a:pPr/>
              <a:t>12/03/2014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C7AC15-7C27-471F-8B9D-CAD3E356D48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165304"/>
            <a:ext cx="9252520" cy="692696"/>
          </a:xfrm>
          <a:prstGeom prst="rect">
            <a:avLst/>
          </a:prstGeom>
          <a:solidFill>
            <a:srgbClr val="BFD4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457200" y="6356350"/>
            <a:ext cx="15945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www.eauc.org.uk</a:t>
            </a:r>
            <a:endParaRPr lang="en-GB" dirty="0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2123728" y="6356350"/>
            <a:ext cx="561662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16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Environmental Association for Universities and Colleges</a:t>
            </a:r>
            <a:endParaRPr lang="en-GB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100392" y="6356350"/>
            <a:ext cx="58640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C7AC15-7C27-471F-8B9D-CAD3E356D48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97824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93B41E-4919-407D-88FB-FF321F7665E6}" type="datetimeFigureOut">
              <a:rPr lang="en-GB" smtClean="0"/>
              <a:pPr/>
              <a:t>12/03/2014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C7AC15-7C27-471F-8B9D-CAD3E356D48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165304"/>
            <a:ext cx="9252520" cy="692696"/>
          </a:xfrm>
          <a:prstGeom prst="rect">
            <a:avLst/>
          </a:prstGeom>
          <a:solidFill>
            <a:srgbClr val="BFD4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457200" y="6356350"/>
            <a:ext cx="15945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www.eauc.org.uk</a:t>
            </a:r>
            <a:endParaRPr lang="en-GB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2123728" y="6356350"/>
            <a:ext cx="561662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16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Environmental Association for Universities and Colleges</a:t>
            </a:r>
            <a:endParaRPr lang="en-GB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100392" y="6356350"/>
            <a:ext cx="58640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C7AC15-7C27-471F-8B9D-CAD3E356D48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58029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93B41E-4919-407D-88FB-FF321F7665E6}" type="datetimeFigureOut">
              <a:rPr lang="en-GB" smtClean="0"/>
              <a:pPr/>
              <a:t>12/03/2014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C7AC15-7C27-471F-8B9D-CAD3E356D48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165304"/>
            <a:ext cx="9252520" cy="692696"/>
          </a:xfrm>
          <a:prstGeom prst="rect">
            <a:avLst/>
          </a:prstGeom>
          <a:solidFill>
            <a:srgbClr val="BFD4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457200" y="6356350"/>
            <a:ext cx="15945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www.eauc.org.uk</a:t>
            </a:r>
            <a:endParaRPr lang="en-GB" dirty="0"/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2123728" y="6356350"/>
            <a:ext cx="561662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16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Environmental Association for Universities and Colleges</a:t>
            </a:r>
            <a:endParaRPr lang="en-GB" dirty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100392" y="6356350"/>
            <a:ext cx="58640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C7AC15-7C27-471F-8B9D-CAD3E356D48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30074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93B41E-4919-407D-88FB-FF321F7665E6}" type="datetimeFigureOut">
              <a:rPr lang="en-GB" smtClean="0"/>
              <a:pPr/>
              <a:t>12/03/2014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C7AC15-7C27-471F-8B9D-CAD3E356D48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6165304"/>
            <a:ext cx="9252520" cy="692696"/>
          </a:xfrm>
          <a:prstGeom prst="rect">
            <a:avLst/>
          </a:prstGeom>
          <a:solidFill>
            <a:srgbClr val="BFD4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457200" y="6356350"/>
            <a:ext cx="15945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www.eauc.org.uk</a:t>
            </a:r>
            <a:endParaRPr lang="en-GB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2123728" y="6356350"/>
            <a:ext cx="561662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16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Environmental Association for Universities and Colleges</a:t>
            </a:r>
            <a:endParaRPr lang="en-GB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100392" y="6356350"/>
            <a:ext cx="58640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C7AC15-7C27-471F-8B9D-CAD3E356D48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20106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434" b="5024"/>
          <a:stretch/>
        </p:blipFill>
        <p:spPr>
          <a:xfrm>
            <a:off x="0" y="1412776"/>
            <a:ext cx="4230662" cy="544522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630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20272" y="188640"/>
            <a:ext cx="1907704" cy="797420"/>
          </a:xfrm>
          <a:prstGeom prst="rect">
            <a:avLst/>
          </a:prstGeom>
        </p:spPr>
      </p:pic>
      <p:grpSp>
        <p:nvGrpSpPr>
          <p:cNvPr id="24" name="Group 23"/>
          <p:cNvGrpSpPr/>
          <p:nvPr userDrawn="1"/>
        </p:nvGrpSpPr>
        <p:grpSpPr>
          <a:xfrm>
            <a:off x="0" y="6165304"/>
            <a:ext cx="9252520" cy="692696"/>
            <a:chOff x="0" y="6165304"/>
            <a:chExt cx="9252520" cy="692696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165304"/>
              <a:ext cx="9252520" cy="692696"/>
            </a:xfrm>
            <a:prstGeom prst="rect">
              <a:avLst/>
            </a:prstGeom>
            <a:solidFill>
              <a:srgbClr val="BFD4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TextBox 20"/>
            <p:cNvSpPr txBox="1"/>
            <p:nvPr userDrawn="1"/>
          </p:nvSpPr>
          <p:spPr>
            <a:xfrm>
              <a:off x="366960" y="6357763"/>
              <a:ext cx="15841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www.eauc.org.uk</a:t>
              </a:r>
              <a:endParaRPr lang="en-GB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 userDrawn="1"/>
          </p:nvSpPr>
          <p:spPr>
            <a:xfrm>
              <a:off x="2123728" y="6330806"/>
              <a:ext cx="56166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Environmental Association for Universities</a:t>
              </a:r>
              <a:r>
                <a:rPr lang="en-GB" sz="1600" baseline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and Colleges</a:t>
              </a:r>
              <a:endParaRPr lang="en-GB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096440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rgbClr val="0FA79D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FA79D"/>
        </a:buClr>
        <a:buSzPct val="110000"/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FA79D"/>
        </a:buClr>
        <a:buSzPct val="110000"/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FA79D"/>
        </a:buClr>
        <a:buSzPct val="110000"/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FA79D"/>
        </a:buClr>
        <a:buSzPct val="110000"/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FA79D"/>
        </a:buClr>
        <a:buSzPct val="110000"/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6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lee@eauc.org.uk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openxmlformats.org/officeDocument/2006/relationships/hyperlink" Target="http://www.eauc.org.uk/ucccfs" TargetMode="External"/><Relationship Id="rId4" Type="http://schemas.openxmlformats.org/officeDocument/2006/relationships/hyperlink" Target="mailto:hplant@eauc.org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772400" cy="252028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spcBef>
                <a:spcPts val="1200"/>
              </a:spcBef>
            </a:pPr>
            <a:r>
              <a:rPr lang="en-GB" sz="6800" b="1" dirty="0" smtClean="0"/>
              <a:t>EAUC SCOTLAND </a:t>
            </a:r>
            <a:r>
              <a:rPr lang="en-GB" sz="6000" b="1" dirty="0" smtClean="0"/>
              <a:t/>
            </a:r>
            <a:br>
              <a:rPr lang="en-GB" sz="6000" b="1" dirty="0" smtClean="0"/>
            </a:br>
            <a:r>
              <a:rPr lang="en-GB" sz="6000" dirty="0" smtClean="0"/>
              <a:t>Building </a:t>
            </a:r>
            <a:r>
              <a:rPr lang="en-GB" sz="6000" dirty="0"/>
              <a:t>for Change</a:t>
            </a:r>
            <a:br>
              <a:rPr lang="en-GB" sz="6000" dirty="0"/>
            </a:br>
            <a:endParaRPr lang="en-GB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4365104"/>
            <a:ext cx="7776864" cy="936104"/>
          </a:xfrm>
        </p:spPr>
        <p:txBody>
          <a:bodyPr>
            <a:normAutofit/>
          </a:bodyPr>
          <a:lstStyle/>
          <a:p>
            <a:pPr algn="ctr"/>
            <a:r>
              <a:rPr lang="en-GB" sz="2400" dirty="0" smtClean="0"/>
              <a:t>Scotland AGM  |  12 March 2014 </a:t>
            </a: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2300664" cy="152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3289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The Future of EAUC Scotland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4000" dirty="0" smtClean="0"/>
          </a:p>
          <a:p>
            <a:endParaRPr lang="en-GB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467544" y="1600200"/>
            <a:ext cx="8136904" cy="4525963"/>
          </a:xfrm>
        </p:spPr>
        <p:txBody>
          <a:bodyPr/>
          <a:lstStyle/>
          <a:p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Funding bid submitted to SFC with proposed activity – Sept 13</a:t>
            </a:r>
          </a:p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EAUC-Scotland Outcome Agreement – Feb 14</a:t>
            </a:r>
          </a:p>
          <a:p>
            <a:endParaRPr lang="en-GB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Funding secured for next 3 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years - £400k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149080"/>
            <a:ext cx="245745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69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63072" cy="922114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2014 – 2017 PROGRAMME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112568"/>
          </a:xfrm>
        </p:spPr>
        <p:txBody>
          <a:bodyPr>
            <a:normAutofit fontScale="92500" lnSpcReduction="10000"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en-GB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Programme will contribute to:</a:t>
            </a:r>
          </a:p>
          <a:p>
            <a:pPr lvl="0">
              <a:spcAft>
                <a:spcPts val="1200"/>
              </a:spcAft>
            </a:pPr>
            <a:r>
              <a:rPr lang="en-GB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aims and objectives of the </a:t>
            </a:r>
            <a:r>
              <a:rPr lang="en-GB" sz="2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SFC </a:t>
            </a:r>
            <a:r>
              <a:rPr lang="en-GB" sz="22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Outcome Agreements</a:t>
            </a:r>
            <a:r>
              <a:rPr lang="en-GB" sz="2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2014-2015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onwards;</a:t>
            </a:r>
          </a:p>
          <a:p>
            <a:pPr lvl="0">
              <a:spcAft>
                <a:spcPts val="1200"/>
              </a:spcAft>
            </a:pPr>
            <a:r>
              <a:rPr lang="en-GB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Scottish 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Government’s broader </a:t>
            </a:r>
            <a:r>
              <a:rPr lang="en-GB" sz="22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Strategic Objectives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focussing particularly on implementing </a:t>
            </a:r>
            <a:r>
              <a:rPr lang="en-GB" sz="22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Greener </a:t>
            </a:r>
            <a:r>
              <a:rPr lang="en-GB" sz="2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and </a:t>
            </a:r>
            <a:r>
              <a:rPr lang="en-GB" sz="22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Smarter Scotland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;</a:t>
            </a:r>
          </a:p>
          <a:p>
            <a:pPr lvl="0">
              <a:spcAft>
                <a:spcPts val="1200"/>
              </a:spcAft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aims and objectives of the </a:t>
            </a:r>
            <a:r>
              <a:rPr lang="en-GB" sz="22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Duties on Public Bodies</a:t>
            </a:r>
            <a:r>
              <a:rPr lang="en-GB" sz="2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(part 4 of guidance) in the Climate Change (Scotland) 2009 Act;</a:t>
            </a:r>
          </a:p>
          <a:p>
            <a:pPr lvl="0">
              <a:spcAft>
                <a:spcPts val="1200"/>
              </a:spcAft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aims and objectives of </a:t>
            </a:r>
            <a:r>
              <a:rPr lang="en-GB" sz="22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Learning for Change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; </a:t>
            </a:r>
          </a:p>
          <a:p>
            <a:pPr lvl="0">
              <a:spcAft>
                <a:spcPts val="1200"/>
              </a:spcAft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Programme Management and comprehensive support package that underpins the </a:t>
            </a:r>
            <a:r>
              <a:rPr lang="en-GB" sz="2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UCCCfS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; and</a:t>
            </a:r>
          </a:p>
          <a:p>
            <a:pPr lvl="0">
              <a:spcAft>
                <a:spcPts val="1200"/>
              </a:spcAft>
            </a:pPr>
            <a:r>
              <a:rPr lang="en-GB" sz="2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Scotland specific value to wider EAUC vision 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 a sector in which the principles and values of environmental, economic and social sustainability are embedded.</a:t>
            </a:r>
          </a:p>
          <a:p>
            <a:pPr marL="0" indent="0">
              <a:spcAft>
                <a:spcPts val="1200"/>
              </a:spcAft>
              <a:buNone/>
            </a:pPr>
            <a:endParaRPr lang="en-GB" sz="1700" dirty="0"/>
          </a:p>
        </p:txBody>
      </p:sp>
    </p:spTree>
    <p:extLst>
      <p:ext uri="{BB962C8B-B14F-4D97-AF65-F5344CB8AC3E}">
        <p14:creationId xmlns:p14="http://schemas.microsoft.com/office/powerpoint/2010/main" xmlns="" val="361300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        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Core 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Deliverables and 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Objectives (1)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  <a:defRPr/>
            </a:pPr>
            <a:endParaRPr lang="en-GB" sz="2400" b="1" dirty="0" smtClean="0">
              <a:solidFill>
                <a:srgbClr val="008000"/>
              </a:solidFill>
              <a:latin typeface="Calibri"/>
              <a:ea typeface="Times New Roman"/>
              <a:cs typeface="Times New Roman"/>
            </a:endParaRPr>
          </a:p>
          <a:p>
            <a:pPr marL="0" indent="0">
              <a:spcAft>
                <a:spcPts val="1200"/>
              </a:spcAft>
              <a:buNone/>
              <a:defRPr/>
            </a:pPr>
            <a:endParaRPr lang="en-GB" sz="2400" dirty="0">
              <a:latin typeface="Times New Roman"/>
              <a:ea typeface="Times New Roman"/>
              <a:cs typeface="Times New Roman"/>
            </a:endParaRPr>
          </a:p>
          <a:p>
            <a:pPr>
              <a:spcAft>
                <a:spcPts val="1200"/>
              </a:spcAft>
              <a:defRPr/>
            </a:pPr>
            <a:endParaRPr lang="en-GB" sz="2400" dirty="0">
              <a:latin typeface="Times New Roman"/>
              <a:ea typeface="Times New Roman"/>
              <a:cs typeface="Times New Roman"/>
            </a:endParaRPr>
          </a:p>
          <a:p>
            <a:pPr>
              <a:spcAft>
                <a:spcPts val="1200"/>
              </a:spcAft>
              <a:defRPr/>
            </a:pPr>
            <a:endParaRPr lang="en-GB" sz="2400" b="1" dirty="0" smtClean="0">
              <a:solidFill>
                <a:srgbClr val="008000"/>
              </a:solidFill>
              <a:latin typeface="Calibri"/>
              <a:ea typeface="Times New Roman"/>
              <a:cs typeface="Times New Roman"/>
            </a:endParaRPr>
          </a:p>
          <a:p>
            <a:pPr>
              <a:spcAft>
                <a:spcPts val="1200"/>
              </a:spcAft>
              <a:defRPr/>
            </a:pPr>
            <a:endParaRPr lang="en-GB" sz="1800" dirty="0">
              <a:latin typeface="Times New Roman"/>
              <a:ea typeface="Times New Roman"/>
              <a:cs typeface="Times New Roman"/>
            </a:endParaRPr>
          </a:p>
          <a:p>
            <a:pPr marL="0" indent="0">
              <a:spcAft>
                <a:spcPts val="1200"/>
              </a:spcAft>
              <a:buNone/>
              <a:defRPr/>
            </a:pPr>
            <a:endParaRPr lang="en-GB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4308475" y="1600200"/>
            <a:ext cx="4835525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spcAft>
                <a:spcPts val="1200"/>
              </a:spcAft>
              <a:buNone/>
              <a:defRPr/>
            </a:pPr>
            <a:r>
              <a:rPr lang="en-GB" b="1" dirty="0">
                <a:solidFill>
                  <a:srgbClr val="008000"/>
                </a:solidFill>
                <a:latin typeface="Calibri"/>
                <a:ea typeface="Times New Roman"/>
                <a:cs typeface="Times New Roman"/>
              </a:rPr>
              <a:t>PROVIDING LEADERSHIP</a:t>
            </a:r>
          </a:p>
          <a:p>
            <a:pPr>
              <a:spcAft>
                <a:spcPts val="1200"/>
              </a:spcAft>
              <a:defRPr/>
            </a:pPr>
            <a:r>
              <a:rPr lang="en-GB" dirty="0" smtClean="0">
                <a:solidFill>
                  <a:srgbClr val="008000"/>
                </a:solidFill>
                <a:latin typeface="Calibri"/>
                <a:ea typeface="Times New Roman"/>
                <a:cs typeface="Times New Roman"/>
              </a:rPr>
              <a:t>Re-sign </a:t>
            </a:r>
            <a:r>
              <a:rPr lang="en-GB" dirty="0">
                <a:solidFill>
                  <a:srgbClr val="008000"/>
                </a:solidFill>
                <a:latin typeface="Calibri"/>
                <a:ea typeface="Times New Roman"/>
                <a:cs typeface="Times New Roman"/>
              </a:rPr>
              <a:t>UCCCfS for recommitment and support CCAP development</a:t>
            </a:r>
          </a:p>
          <a:p>
            <a:pPr>
              <a:spcAft>
                <a:spcPts val="1200"/>
              </a:spcAft>
              <a:defRPr/>
            </a:pPr>
            <a:r>
              <a:rPr lang="en-GB" dirty="0">
                <a:solidFill>
                  <a:srgbClr val="008000"/>
                </a:solidFill>
                <a:latin typeface="Calibri"/>
                <a:ea typeface="Times New Roman"/>
                <a:cs typeface="Times New Roman"/>
              </a:rPr>
              <a:t>Relationship Management/Stakeholder Engagement</a:t>
            </a:r>
          </a:p>
          <a:p>
            <a:pPr>
              <a:spcAft>
                <a:spcPts val="1200"/>
              </a:spcAft>
              <a:defRPr/>
            </a:pPr>
            <a:r>
              <a:rPr lang="en-GB" dirty="0">
                <a:solidFill>
                  <a:srgbClr val="008000"/>
                </a:solidFill>
                <a:latin typeface="Calibri"/>
                <a:ea typeface="Times New Roman"/>
                <a:cs typeface="Times New Roman"/>
              </a:rPr>
              <a:t>Public Sector Sustainability Reporting</a:t>
            </a:r>
          </a:p>
          <a:p>
            <a:pPr>
              <a:spcAft>
                <a:spcPts val="1200"/>
              </a:spcAft>
              <a:defRPr/>
            </a:pPr>
            <a:r>
              <a:rPr lang="en-GB" dirty="0">
                <a:solidFill>
                  <a:srgbClr val="008000"/>
                </a:solidFill>
                <a:latin typeface="Calibri"/>
                <a:ea typeface="Times New Roman"/>
                <a:cs typeface="Times New Roman"/>
              </a:rPr>
              <a:t>Leadership Programme</a:t>
            </a:r>
            <a:endParaRPr lang="en-GB" dirty="0">
              <a:latin typeface="Times New Roman"/>
              <a:ea typeface="Times New Roman"/>
              <a:cs typeface="Times New Roman"/>
            </a:endParaRP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9000" y="44624"/>
            <a:ext cx="1944216" cy="1287017"/>
          </a:xfrm>
          <a:prstGeom prst="rect">
            <a:avLst/>
          </a:prstGeom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22798"/>
            <a:ext cx="3354471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2323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      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44624"/>
            <a:ext cx="1944216" cy="1287017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GB" sz="2400" b="1" dirty="0" smtClean="0">
                <a:solidFill>
                  <a:srgbClr val="4F81BD"/>
                </a:solidFill>
                <a:latin typeface="Calibri"/>
                <a:ea typeface="Times New Roman"/>
                <a:cs typeface="Times New Roman"/>
              </a:rPr>
              <a:t>SUPPORTING LEARNING </a:t>
            </a:r>
            <a:r>
              <a:rPr lang="en-GB" sz="2400" b="1" dirty="0">
                <a:solidFill>
                  <a:srgbClr val="4F81BD"/>
                </a:solidFill>
                <a:latin typeface="Calibri"/>
                <a:ea typeface="Times New Roman"/>
                <a:cs typeface="Times New Roman"/>
              </a:rPr>
              <a:t>&amp; TEACHING</a:t>
            </a:r>
            <a:r>
              <a:rPr lang="en-GB" sz="2400" b="1" dirty="0">
                <a:solidFill>
                  <a:srgbClr val="008000"/>
                </a:solidFill>
                <a:latin typeface="Calibri"/>
                <a:ea typeface="Times New Roman"/>
                <a:cs typeface="Times New Roman"/>
              </a:rPr>
              <a:t> </a:t>
            </a:r>
            <a:endParaRPr lang="en-GB" sz="2400" b="1" dirty="0" smtClean="0">
              <a:solidFill>
                <a:srgbClr val="008000"/>
              </a:solidFill>
              <a:latin typeface="Calibri"/>
              <a:ea typeface="Times New Roman"/>
              <a:cs typeface="Times New Roman"/>
            </a:endParaRPr>
          </a:p>
          <a:p>
            <a:r>
              <a:rPr lang="en-GB" sz="2400" dirty="0" smtClean="0">
                <a:solidFill>
                  <a:srgbClr val="7598D9"/>
                </a:solidFill>
                <a:latin typeface="+mn-lt"/>
                <a:ea typeface="Times New Roman"/>
                <a:cs typeface="Times New Roman"/>
              </a:rPr>
              <a:t>Supporting ESD activity (TSNs, visits, links to LfS Scotland)</a:t>
            </a:r>
          </a:p>
          <a:p>
            <a:r>
              <a:rPr lang="en-GB" sz="2400" dirty="0" smtClean="0">
                <a:solidFill>
                  <a:srgbClr val="4F81BD"/>
                </a:solidFill>
                <a:latin typeface="Calibri"/>
                <a:ea typeface="Times New Roman"/>
                <a:cs typeface="Times New Roman"/>
              </a:rPr>
              <a:t>Careers </a:t>
            </a:r>
            <a:r>
              <a:rPr lang="en-GB" sz="2400" dirty="0">
                <a:solidFill>
                  <a:srgbClr val="4F81BD"/>
                </a:solidFill>
                <a:latin typeface="Calibri"/>
                <a:ea typeface="Times New Roman"/>
                <a:cs typeface="Times New Roman"/>
              </a:rPr>
              <a:t>advice for graduate employability and </a:t>
            </a:r>
            <a:r>
              <a:rPr lang="en-GB" sz="2400" dirty="0" smtClean="0">
                <a:solidFill>
                  <a:srgbClr val="4F81BD"/>
                </a:solidFill>
                <a:latin typeface="Calibri"/>
                <a:ea typeface="Times New Roman"/>
                <a:cs typeface="Times New Roman"/>
              </a:rPr>
              <a:t>businesses  </a:t>
            </a:r>
          </a:p>
          <a:p>
            <a:pPr marL="0" indent="0">
              <a:spcAft>
                <a:spcPts val="0"/>
              </a:spcAft>
              <a:buNone/>
            </a:pPr>
            <a:endParaRPr lang="en-GB" sz="2400" b="1" dirty="0" smtClean="0">
              <a:solidFill>
                <a:srgbClr val="C0504D"/>
              </a:solidFill>
              <a:latin typeface="Calibri"/>
              <a:ea typeface="Times New Roman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sz="2400" b="1" dirty="0" smtClean="0">
                <a:solidFill>
                  <a:srgbClr val="C0504D"/>
                </a:solidFill>
                <a:latin typeface="Calibri"/>
                <a:ea typeface="Times New Roman"/>
                <a:cs typeface="Times New Roman"/>
              </a:rPr>
              <a:t>PROVIDING </a:t>
            </a:r>
            <a:r>
              <a:rPr lang="en-GB" sz="2400" b="1" dirty="0">
                <a:solidFill>
                  <a:srgbClr val="C0504D"/>
                </a:solidFill>
                <a:latin typeface="Calibri"/>
                <a:ea typeface="Times New Roman"/>
                <a:cs typeface="Times New Roman"/>
              </a:rPr>
              <a:t>RESOURCE</a:t>
            </a:r>
            <a:endParaRPr lang="en-GB" sz="1800" dirty="0">
              <a:latin typeface="Times New Roman"/>
              <a:ea typeface="Times New Roman"/>
              <a:cs typeface="Times New Roman"/>
            </a:endParaRPr>
          </a:p>
          <a:p>
            <a:r>
              <a:rPr lang="en-GB" sz="2400" dirty="0">
                <a:solidFill>
                  <a:srgbClr val="C00000"/>
                </a:solidFill>
                <a:latin typeface="Calibri"/>
                <a:ea typeface="Times New Roman"/>
                <a:cs typeface="Times New Roman"/>
              </a:rPr>
              <a:t>Topic Support </a:t>
            </a:r>
            <a:r>
              <a:rPr lang="en-GB" sz="2400" dirty="0" smtClean="0">
                <a:solidFill>
                  <a:srgbClr val="C00000"/>
                </a:solidFill>
                <a:latin typeface="Calibri"/>
                <a:ea typeface="Times New Roman"/>
                <a:cs typeface="Times New Roman"/>
              </a:rPr>
              <a:t>Networks (9 networks x 2 events per annum)</a:t>
            </a:r>
          </a:p>
          <a:p>
            <a:r>
              <a:rPr lang="en-GB" sz="2400" dirty="0">
                <a:solidFill>
                  <a:srgbClr val="C00000"/>
                </a:solidFill>
                <a:latin typeface="Calibri"/>
                <a:ea typeface="Times New Roman"/>
                <a:cs typeface="Times New Roman"/>
              </a:rPr>
              <a:t>Training and </a:t>
            </a:r>
            <a:r>
              <a:rPr lang="en-GB" sz="2400" dirty="0" smtClean="0">
                <a:solidFill>
                  <a:srgbClr val="C00000"/>
                </a:solidFill>
                <a:latin typeface="Calibri"/>
                <a:ea typeface="Times New Roman"/>
                <a:cs typeface="Times New Roman"/>
              </a:rPr>
              <a:t>Events (&gt;5 events per annum – 150 delegates)</a:t>
            </a:r>
          </a:p>
          <a:p>
            <a:r>
              <a:rPr lang="en-GB" sz="2400" dirty="0">
                <a:solidFill>
                  <a:srgbClr val="C00000"/>
                </a:solidFill>
                <a:latin typeface="Calibri"/>
                <a:ea typeface="Times New Roman"/>
                <a:cs typeface="Times New Roman"/>
              </a:rPr>
              <a:t>Bespoke Institutional </a:t>
            </a:r>
            <a:r>
              <a:rPr lang="en-GB" sz="2400" dirty="0" smtClean="0">
                <a:solidFill>
                  <a:srgbClr val="C00000"/>
                </a:solidFill>
                <a:latin typeface="Calibri"/>
                <a:ea typeface="Times New Roman"/>
                <a:cs typeface="Times New Roman"/>
              </a:rPr>
              <a:t>Support (provide 1-to-1 </a:t>
            </a:r>
            <a:r>
              <a:rPr lang="en-GB" sz="2400" dirty="0">
                <a:solidFill>
                  <a:srgbClr val="C00000"/>
                </a:solidFill>
                <a:latin typeface="Calibri"/>
                <a:ea typeface="Times New Roman"/>
                <a:cs typeface="Times New Roman"/>
              </a:rPr>
              <a:t>support </a:t>
            </a:r>
            <a:r>
              <a:rPr lang="en-GB" sz="2400" dirty="0" smtClean="0">
                <a:solidFill>
                  <a:srgbClr val="C00000"/>
                </a:solidFill>
                <a:latin typeface="Calibri"/>
                <a:ea typeface="Times New Roman"/>
                <a:cs typeface="Times New Roman"/>
              </a:rPr>
              <a:t>&amp; advice) </a:t>
            </a:r>
          </a:p>
          <a:p>
            <a:r>
              <a:rPr lang="en-GB" sz="2400" dirty="0">
                <a:solidFill>
                  <a:srgbClr val="C00000"/>
                </a:solidFill>
                <a:latin typeface="Calibri"/>
                <a:ea typeface="Times New Roman"/>
                <a:cs typeface="Times New Roman"/>
              </a:rPr>
              <a:t>Engagement with good practice case </a:t>
            </a:r>
            <a:r>
              <a:rPr lang="en-GB" sz="2400" dirty="0" smtClean="0">
                <a:solidFill>
                  <a:srgbClr val="C00000"/>
                </a:solidFill>
                <a:latin typeface="Calibri"/>
                <a:ea typeface="Times New Roman"/>
                <a:cs typeface="Times New Roman"/>
              </a:rPr>
              <a:t>studies: 30+ (over </a:t>
            </a:r>
            <a:r>
              <a:rPr lang="en-GB" sz="2400" dirty="0">
                <a:solidFill>
                  <a:srgbClr val="C00000"/>
                </a:solidFill>
                <a:latin typeface="Calibri"/>
                <a:ea typeface="Times New Roman"/>
                <a:cs typeface="Times New Roman"/>
              </a:rPr>
              <a:t>3 </a:t>
            </a:r>
            <a:r>
              <a:rPr lang="en-GB" sz="2400" dirty="0" smtClean="0">
                <a:solidFill>
                  <a:srgbClr val="C00000"/>
                </a:solidFill>
                <a:latin typeface="Calibri"/>
                <a:ea typeface="Times New Roman"/>
                <a:cs typeface="Times New Roman"/>
              </a:rPr>
              <a:t>years) as exemplars </a:t>
            </a:r>
            <a:r>
              <a:rPr lang="en-GB" sz="2400" dirty="0">
                <a:solidFill>
                  <a:srgbClr val="C00000"/>
                </a:solidFill>
                <a:latin typeface="Calibri"/>
                <a:ea typeface="Times New Roman"/>
                <a:cs typeface="Times New Roman"/>
              </a:rPr>
              <a:t>of good </a:t>
            </a:r>
            <a:r>
              <a:rPr lang="en-GB" sz="2400" dirty="0" smtClean="0">
                <a:solidFill>
                  <a:srgbClr val="C00000"/>
                </a:solidFill>
                <a:latin typeface="Calibri"/>
                <a:ea typeface="Times New Roman"/>
                <a:cs typeface="Times New Roman"/>
              </a:rPr>
              <a:t>practice</a:t>
            </a:r>
            <a:endParaRPr lang="en-GB" sz="2400" dirty="0">
              <a:latin typeface="Times New Roman"/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en-GB" sz="2400" dirty="0">
              <a:latin typeface="Times New Roman"/>
              <a:ea typeface="Times New Roman"/>
              <a:cs typeface="Times New Roman"/>
            </a:endParaRPr>
          </a:p>
          <a:p>
            <a:endParaRPr lang="en-GB" sz="2400" dirty="0" smtClean="0">
              <a:solidFill>
                <a:srgbClr val="C00000"/>
              </a:solidFill>
              <a:latin typeface="Calibri"/>
              <a:ea typeface="Times New Roman"/>
              <a:cs typeface="Times New Roman"/>
            </a:endParaRPr>
          </a:p>
          <a:p>
            <a:endParaRPr lang="en-GB" sz="2400" dirty="0">
              <a:latin typeface="Times New Roman"/>
              <a:ea typeface="Times New Roman"/>
              <a:cs typeface="Times New Roman"/>
            </a:endParaRPr>
          </a:p>
          <a:p>
            <a:endParaRPr lang="en-GB" sz="2400" dirty="0" smtClean="0">
              <a:solidFill>
                <a:srgbClr val="C00000"/>
              </a:solidFill>
              <a:latin typeface="Calibri"/>
              <a:ea typeface="Times New Roman"/>
              <a:cs typeface="Times New Roman"/>
            </a:endParaRPr>
          </a:p>
          <a:p>
            <a:endParaRPr lang="en-GB" sz="2400" dirty="0" smtClean="0">
              <a:solidFill>
                <a:srgbClr val="C00000"/>
              </a:solidFill>
              <a:latin typeface="Calibri"/>
              <a:ea typeface="Times New Roman"/>
              <a:cs typeface="Times New Roman"/>
            </a:endParaRPr>
          </a:p>
          <a:p>
            <a:endParaRPr lang="en-GB" sz="2400" dirty="0">
              <a:latin typeface="Times New Roman"/>
              <a:ea typeface="Times New Roman"/>
              <a:cs typeface="Times New Roman"/>
            </a:endParaRPr>
          </a:p>
          <a:p>
            <a:endParaRPr lang="en-GB" sz="2400" dirty="0">
              <a:solidFill>
                <a:srgbClr val="7598D9"/>
              </a:solidFill>
              <a:latin typeface="+mn-lt"/>
              <a:ea typeface="Times New Roman"/>
              <a:cs typeface="Times New Roman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09600" y="260648"/>
            <a:ext cx="6563072" cy="10709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800" kern="1200">
                <a:solidFill>
                  <a:srgbClr val="4CB748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GB" dirty="0" smtClean="0"/>
              <a:t>        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Core Deliverables and         Objectives (2)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850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147248" cy="4497363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  <a:defRPr/>
            </a:pPr>
            <a:r>
              <a:rPr lang="en-GB" sz="2400" b="1" dirty="0">
                <a:solidFill>
                  <a:srgbClr val="8064A2"/>
                </a:solidFill>
                <a:latin typeface="Calibri"/>
                <a:ea typeface="Times New Roman"/>
                <a:cs typeface="Times New Roman"/>
              </a:rPr>
              <a:t>DEVELOPING OUR </a:t>
            </a:r>
            <a:r>
              <a:rPr lang="en-GB" sz="2400" b="1" dirty="0" smtClean="0">
                <a:solidFill>
                  <a:srgbClr val="8064A2"/>
                </a:solidFill>
                <a:latin typeface="Calibri"/>
                <a:ea typeface="Times New Roman"/>
                <a:cs typeface="Times New Roman"/>
              </a:rPr>
              <a:t>BUSINESS</a:t>
            </a:r>
          </a:p>
          <a:p>
            <a:pPr>
              <a:spcAft>
                <a:spcPts val="1200"/>
              </a:spcAft>
              <a:defRPr/>
            </a:pPr>
            <a:r>
              <a:rPr lang="en-GB" sz="2400" dirty="0">
                <a:solidFill>
                  <a:srgbClr val="5F497A"/>
                </a:solidFill>
                <a:latin typeface="+mn-lt"/>
                <a:ea typeface="Times New Roman"/>
                <a:cs typeface="Times New Roman"/>
              </a:rPr>
              <a:t>Community </a:t>
            </a:r>
            <a:r>
              <a:rPr lang="en-GB" sz="2400" dirty="0" smtClean="0">
                <a:solidFill>
                  <a:srgbClr val="5F497A"/>
                </a:solidFill>
                <a:latin typeface="+mn-lt"/>
                <a:ea typeface="Times New Roman"/>
                <a:cs typeface="Times New Roman"/>
              </a:rPr>
              <a:t>Engagement (</a:t>
            </a:r>
            <a:r>
              <a:rPr lang="en-GB" sz="2400" dirty="0">
                <a:solidFill>
                  <a:srgbClr val="5F497A"/>
                </a:solidFill>
                <a:latin typeface="Calibri"/>
                <a:ea typeface="Times New Roman"/>
                <a:cs typeface="Times New Roman"/>
              </a:rPr>
              <a:t>&gt; 4 per annum to enhance the student experience and </a:t>
            </a:r>
            <a:r>
              <a:rPr lang="en-GB" sz="2400">
                <a:solidFill>
                  <a:srgbClr val="5F497A"/>
                </a:solidFill>
                <a:latin typeface="Calibri"/>
                <a:ea typeface="Times New Roman"/>
                <a:cs typeface="Times New Roman"/>
              </a:rPr>
              <a:t>graduate </a:t>
            </a:r>
            <a:r>
              <a:rPr lang="en-GB" sz="2400" smtClean="0">
                <a:solidFill>
                  <a:srgbClr val="5F497A"/>
                </a:solidFill>
                <a:latin typeface="Calibri"/>
                <a:ea typeface="Times New Roman"/>
                <a:cs typeface="Times New Roman"/>
              </a:rPr>
              <a:t>attributes)</a:t>
            </a:r>
            <a:endParaRPr lang="en-GB" sz="2400" dirty="0" smtClean="0">
              <a:solidFill>
                <a:srgbClr val="5F497A"/>
              </a:solidFill>
              <a:latin typeface="+mn-lt"/>
              <a:ea typeface="Times New Roman"/>
              <a:cs typeface="Times New Roman"/>
            </a:endParaRPr>
          </a:p>
          <a:p>
            <a:pPr>
              <a:spcAft>
                <a:spcPts val="1200"/>
              </a:spcAft>
              <a:defRPr/>
            </a:pPr>
            <a:r>
              <a:rPr lang="en-GB" sz="2400" dirty="0">
                <a:solidFill>
                  <a:srgbClr val="5F497A"/>
                </a:solidFill>
                <a:latin typeface="+mn-lt"/>
                <a:ea typeface="Times New Roman"/>
                <a:cs typeface="Times New Roman"/>
              </a:rPr>
              <a:t>Scotland Office </a:t>
            </a:r>
            <a:r>
              <a:rPr lang="en-GB" sz="2400" dirty="0" smtClean="0">
                <a:solidFill>
                  <a:srgbClr val="5F497A"/>
                </a:solidFill>
                <a:latin typeface="+mn-lt"/>
                <a:ea typeface="Times New Roman"/>
                <a:cs typeface="Times New Roman"/>
              </a:rPr>
              <a:t>Management </a:t>
            </a:r>
          </a:p>
          <a:p>
            <a:pPr>
              <a:spcAft>
                <a:spcPts val="1200"/>
              </a:spcAft>
              <a:defRPr/>
            </a:pPr>
            <a:r>
              <a:rPr lang="en-GB" sz="2400" dirty="0">
                <a:solidFill>
                  <a:srgbClr val="5F497A"/>
                </a:solidFill>
                <a:latin typeface="+mn-lt"/>
                <a:ea typeface="Times New Roman"/>
                <a:cs typeface="Times New Roman"/>
              </a:rPr>
              <a:t>EAUC-Scotland Forum </a:t>
            </a:r>
            <a:r>
              <a:rPr lang="en-GB" sz="2400" dirty="0" smtClean="0">
                <a:solidFill>
                  <a:srgbClr val="5F497A"/>
                </a:solidFill>
                <a:latin typeface="+mn-lt"/>
                <a:ea typeface="Times New Roman"/>
                <a:cs typeface="Times New Roman"/>
              </a:rPr>
              <a:t>Secretariat (</a:t>
            </a:r>
            <a:r>
              <a:rPr lang="en-GB" sz="2400" dirty="0" smtClean="0">
                <a:solidFill>
                  <a:srgbClr val="5F497A"/>
                </a:solidFill>
                <a:latin typeface="Calibri"/>
                <a:ea typeface="Times New Roman"/>
                <a:cs typeface="Times New Roman"/>
              </a:rPr>
              <a:t>Deliver </a:t>
            </a:r>
            <a:r>
              <a:rPr lang="en-GB" sz="2400" dirty="0">
                <a:solidFill>
                  <a:srgbClr val="5F497A"/>
                </a:solidFill>
                <a:latin typeface="Calibri"/>
                <a:ea typeface="Times New Roman"/>
                <a:cs typeface="Times New Roman"/>
              </a:rPr>
              <a:t>4 meetings per annum with </a:t>
            </a:r>
            <a:r>
              <a:rPr lang="en-GB" sz="2400" dirty="0" smtClean="0">
                <a:solidFill>
                  <a:srgbClr val="5F497A"/>
                </a:solidFill>
                <a:latin typeface="Calibri"/>
                <a:ea typeface="Times New Roman"/>
                <a:cs typeface="Times New Roman"/>
              </a:rPr>
              <a:t>AGM) </a:t>
            </a:r>
            <a:endParaRPr lang="en-GB" sz="2400" dirty="0">
              <a:latin typeface="+mn-lt"/>
              <a:ea typeface="Times New Roman"/>
              <a:cs typeface="Times New Roman"/>
            </a:endParaRPr>
          </a:p>
          <a:p>
            <a:pPr marL="0" indent="0">
              <a:spcAft>
                <a:spcPts val="1200"/>
              </a:spcAft>
              <a:buNone/>
              <a:defRPr/>
            </a:pPr>
            <a:endParaRPr lang="en-GB" sz="1800" dirty="0">
              <a:latin typeface="Times New Roman"/>
              <a:ea typeface="Times New Roman"/>
              <a:cs typeface="Times New Roman"/>
            </a:endParaRPr>
          </a:p>
          <a:p>
            <a:pPr>
              <a:spcAft>
                <a:spcPts val="1200"/>
              </a:spcAft>
              <a:defRPr/>
            </a:pPr>
            <a:endParaRPr lang="en-GB" sz="1800" dirty="0">
              <a:latin typeface="Times New Roman"/>
              <a:ea typeface="Times New Roman"/>
              <a:cs typeface="Times New Roman"/>
            </a:endParaRPr>
          </a:p>
          <a:p>
            <a:pPr>
              <a:spcAft>
                <a:spcPts val="1200"/>
              </a:spcAft>
              <a:defRPr/>
            </a:pPr>
            <a:endParaRPr lang="en-GB" sz="1800" dirty="0">
              <a:latin typeface="Times New Roman"/>
              <a:ea typeface="Times New Roman"/>
              <a:cs typeface="Times New Roman"/>
            </a:endParaRPr>
          </a:p>
          <a:p>
            <a:pPr marL="0" indent="0">
              <a:spcAft>
                <a:spcPts val="1200"/>
              </a:spcAft>
              <a:buNone/>
              <a:defRPr/>
            </a:pP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44624"/>
            <a:ext cx="1944216" cy="1287017"/>
          </a:xfrm>
          <a:prstGeom prst="rect">
            <a:avLst/>
          </a:prstGeom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365104"/>
            <a:ext cx="3865612" cy="1788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63072" cy="105700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        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Core 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Deliverables and 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Objectives (3)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710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        Outcome Agreement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44624"/>
            <a:ext cx="1944216" cy="1287017"/>
          </a:xfrm>
          <a:prstGeom prst="rect">
            <a:avLst/>
          </a:prstGeom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3198165580"/>
              </p:ext>
            </p:extLst>
          </p:nvPr>
        </p:nvGraphicFramePr>
        <p:xfrm>
          <a:off x="179512" y="1397000"/>
          <a:ext cx="8856984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xmlns="" val="116732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Contact Details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600" dirty="0" smtClean="0"/>
              <a:t>Sarah Lee</a:t>
            </a:r>
          </a:p>
          <a:p>
            <a:pPr marL="0" indent="0">
              <a:buNone/>
            </a:pPr>
            <a:r>
              <a:rPr lang="en-GB" sz="2600" dirty="0" smtClean="0"/>
              <a:t>Scotland Manager</a:t>
            </a:r>
          </a:p>
          <a:p>
            <a:pPr marL="0" indent="0">
              <a:buNone/>
            </a:pPr>
            <a:r>
              <a:rPr lang="en-GB" sz="2600" dirty="0" smtClean="0">
                <a:hlinkClick r:id="rId3"/>
              </a:rPr>
              <a:t>slee@eauc.org.uk</a:t>
            </a:r>
            <a:endParaRPr lang="en-GB" sz="2600" dirty="0"/>
          </a:p>
          <a:p>
            <a:pPr marL="0" indent="0">
              <a:buNone/>
            </a:pPr>
            <a:r>
              <a:rPr lang="en-GB" sz="1400" dirty="0" smtClean="0"/>
              <a:t> </a:t>
            </a:r>
          </a:p>
          <a:p>
            <a:pPr marL="0" indent="0">
              <a:buNone/>
            </a:pPr>
            <a:r>
              <a:rPr lang="en-GB" sz="2600" dirty="0" smtClean="0"/>
              <a:t>Hanna Plant</a:t>
            </a:r>
          </a:p>
          <a:p>
            <a:pPr marL="0" indent="0">
              <a:buNone/>
            </a:pPr>
            <a:r>
              <a:rPr lang="en-GB" sz="2600" dirty="0" smtClean="0"/>
              <a:t>Scotland Project Officer</a:t>
            </a:r>
          </a:p>
          <a:p>
            <a:pPr marL="0" indent="0">
              <a:buNone/>
            </a:pPr>
            <a:r>
              <a:rPr lang="en-GB" sz="2600" dirty="0" smtClean="0">
                <a:hlinkClick r:id="rId4"/>
              </a:rPr>
              <a:t>hplant@eauc.org.uk</a:t>
            </a:r>
            <a:endParaRPr lang="en-GB" sz="2600" dirty="0" smtClean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r>
              <a:rPr lang="en-GB" dirty="0" smtClean="0">
                <a:hlinkClick r:id="rId5"/>
              </a:rPr>
              <a:t>www.eauc.org.uk/ucccfs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0131 </a:t>
            </a:r>
            <a:r>
              <a:rPr lang="en-GB" dirty="0"/>
              <a:t>474 0000</a:t>
            </a:r>
          </a:p>
          <a:p>
            <a:pPr marL="0" indent="0" algn="ctr">
              <a:buNone/>
            </a:pPr>
            <a:endParaRPr lang="en-GB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615674"/>
            <a:ext cx="3024336" cy="3894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9029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563</Words>
  <Application>Microsoft Office PowerPoint</Application>
  <PresentationFormat>On-screen Show (4:3)</PresentationFormat>
  <Paragraphs>91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EAUC SCOTLAND  Building for Change </vt:lpstr>
      <vt:lpstr>The Future of EAUC Scotland</vt:lpstr>
      <vt:lpstr>2014 – 2017 PROGRAMME</vt:lpstr>
      <vt:lpstr>        Core Deliverables and         Objectives (1)</vt:lpstr>
      <vt:lpstr>       </vt:lpstr>
      <vt:lpstr>        Core Deliverables and         Objectives (3)</vt:lpstr>
      <vt:lpstr>        Outcome Agreement</vt:lpstr>
      <vt:lpstr>Contact Details</vt:lpstr>
    </vt:vector>
  </TitlesOfParts>
  <Company>University of Gloucestershire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gfgf</dc:title>
  <dc:creator>WALKLEY, Lisa</dc:creator>
  <cp:lastModifiedBy>Sarah</cp:lastModifiedBy>
  <cp:revision>189</cp:revision>
  <cp:lastPrinted>2013-09-19T16:19:28Z</cp:lastPrinted>
  <dcterms:created xsi:type="dcterms:W3CDTF">2012-03-07T12:54:13Z</dcterms:created>
  <dcterms:modified xsi:type="dcterms:W3CDTF">2014-03-12T09:17:23Z</dcterms:modified>
</cp:coreProperties>
</file>