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0" r:id="rId5"/>
    <p:sldId id="265" r:id="rId6"/>
    <p:sldId id="257" r:id="rId7"/>
    <p:sldId id="266" r:id="rId8"/>
    <p:sldId id="263" r:id="rId9"/>
    <p:sldId id="25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117B97D-4407-49E1-BF91-A8496CFF42CC}" type="datetimeFigureOut">
              <a:rPr lang="en-GB" smtClean="0"/>
              <a:t>10/03/2015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2ADB4-780C-467D-BE86-48A69EEA1589}" type="slidenum">
              <a:rPr lang="en-GB" smtClean="0"/>
              <a:t>‹#›</a:t>
            </a:fld>
            <a:endParaRPr lang="en-GB"/>
          </a:p>
        </p:txBody>
      </p:sp>
    </p:spTree>
    <p:extLst>
      <p:ext uri="{BB962C8B-B14F-4D97-AF65-F5344CB8AC3E}">
        <p14:creationId xmlns:p14="http://schemas.microsoft.com/office/powerpoint/2010/main" val="51298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17B97D-4407-49E1-BF91-A8496CFF42CC}" type="datetimeFigureOut">
              <a:rPr lang="en-GB" smtClean="0"/>
              <a:t>10/03/2015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2ADB4-780C-467D-BE86-48A69EEA1589}" type="slidenum">
              <a:rPr lang="en-GB" smtClean="0"/>
              <a:t>‹#›</a:t>
            </a:fld>
            <a:endParaRPr lang="en-GB"/>
          </a:p>
        </p:txBody>
      </p:sp>
    </p:spTree>
    <p:extLst>
      <p:ext uri="{BB962C8B-B14F-4D97-AF65-F5344CB8AC3E}">
        <p14:creationId xmlns:p14="http://schemas.microsoft.com/office/powerpoint/2010/main" val="64195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17B97D-4407-49E1-BF91-A8496CFF42CC}" type="datetimeFigureOut">
              <a:rPr lang="en-GB" smtClean="0"/>
              <a:t>10/03/2015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2ADB4-780C-467D-BE86-48A69EEA1589}" type="slidenum">
              <a:rPr lang="en-GB" smtClean="0"/>
              <a:t>‹#›</a:t>
            </a:fld>
            <a:endParaRPr lang="en-GB"/>
          </a:p>
        </p:txBody>
      </p:sp>
    </p:spTree>
    <p:extLst>
      <p:ext uri="{BB962C8B-B14F-4D97-AF65-F5344CB8AC3E}">
        <p14:creationId xmlns:p14="http://schemas.microsoft.com/office/powerpoint/2010/main" val="399110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17B97D-4407-49E1-BF91-A8496CFF42CC}" type="datetimeFigureOut">
              <a:rPr lang="en-GB" smtClean="0"/>
              <a:t>10/03/2015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2ADB4-780C-467D-BE86-48A69EEA1589}" type="slidenum">
              <a:rPr lang="en-GB" smtClean="0"/>
              <a:t>‹#›</a:t>
            </a:fld>
            <a:endParaRPr lang="en-GB"/>
          </a:p>
        </p:txBody>
      </p:sp>
    </p:spTree>
    <p:extLst>
      <p:ext uri="{BB962C8B-B14F-4D97-AF65-F5344CB8AC3E}">
        <p14:creationId xmlns:p14="http://schemas.microsoft.com/office/powerpoint/2010/main" val="169137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7B97D-4407-49E1-BF91-A8496CFF42CC}" type="datetimeFigureOut">
              <a:rPr lang="en-GB" smtClean="0"/>
              <a:t>10/03/2015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2ADB4-780C-467D-BE86-48A69EEA1589}" type="slidenum">
              <a:rPr lang="en-GB" smtClean="0"/>
              <a:t>‹#›</a:t>
            </a:fld>
            <a:endParaRPr lang="en-GB"/>
          </a:p>
        </p:txBody>
      </p:sp>
    </p:spTree>
    <p:extLst>
      <p:ext uri="{BB962C8B-B14F-4D97-AF65-F5344CB8AC3E}">
        <p14:creationId xmlns:p14="http://schemas.microsoft.com/office/powerpoint/2010/main" val="81764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117B97D-4407-49E1-BF91-A8496CFF42CC}" type="datetimeFigureOut">
              <a:rPr lang="en-GB" smtClean="0"/>
              <a:t>10/03/2015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2ADB4-780C-467D-BE86-48A69EEA1589}" type="slidenum">
              <a:rPr lang="en-GB" smtClean="0"/>
              <a:t>‹#›</a:t>
            </a:fld>
            <a:endParaRPr lang="en-GB"/>
          </a:p>
        </p:txBody>
      </p:sp>
    </p:spTree>
    <p:extLst>
      <p:ext uri="{BB962C8B-B14F-4D97-AF65-F5344CB8AC3E}">
        <p14:creationId xmlns:p14="http://schemas.microsoft.com/office/powerpoint/2010/main" val="250758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117B97D-4407-49E1-BF91-A8496CFF42CC}" type="datetimeFigureOut">
              <a:rPr lang="en-GB" smtClean="0"/>
              <a:t>10/03/2015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A2ADB4-780C-467D-BE86-48A69EEA1589}" type="slidenum">
              <a:rPr lang="en-GB" smtClean="0"/>
              <a:t>‹#›</a:t>
            </a:fld>
            <a:endParaRPr lang="en-GB"/>
          </a:p>
        </p:txBody>
      </p:sp>
    </p:spTree>
    <p:extLst>
      <p:ext uri="{BB962C8B-B14F-4D97-AF65-F5344CB8AC3E}">
        <p14:creationId xmlns:p14="http://schemas.microsoft.com/office/powerpoint/2010/main" val="147020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117B97D-4407-49E1-BF91-A8496CFF42CC}" type="datetimeFigureOut">
              <a:rPr lang="en-GB" smtClean="0"/>
              <a:t>10/03/2015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A2ADB4-780C-467D-BE86-48A69EEA1589}" type="slidenum">
              <a:rPr lang="en-GB" smtClean="0"/>
              <a:t>‹#›</a:t>
            </a:fld>
            <a:endParaRPr lang="en-GB"/>
          </a:p>
        </p:txBody>
      </p:sp>
    </p:spTree>
    <p:extLst>
      <p:ext uri="{BB962C8B-B14F-4D97-AF65-F5344CB8AC3E}">
        <p14:creationId xmlns:p14="http://schemas.microsoft.com/office/powerpoint/2010/main" val="171847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7B97D-4407-49E1-BF91-A8496CFF42CC}" type="datetimeFigureOut">
              <a:rPr lang="en-GB" smtClean="0"/>
              <a:t>10/03/2015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A2ADB4-780C-467D-BE86-48A69EEA1589}" type="slidenum">
              <a:rPr lang="en-GB" smtClean="0"/>
              <a:t>‹#›</a:t>
            </a:fld>
            <a:endParaRPr lang="en-GB"/>
          </a:p>
        </p:txBody>
      </p:sp>
    </p:spTree>
    <p:extLst>
      <p:ext uri="{BB962C8B-B14F-4D97-AF65-F5344CB8AC3E}">
        <p14:creationId xmlns:p14="http://schemas.microsoft.com/office/powerpoint/2010/main" val="289038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7B97D-4407-49E1-BF91-A8496CFF42CC}" type="datetimeFigureOut">
              <a:rPr lang="en-GB" smtClean="0"/>
              <a:t>10/03/2015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2ADB4-780C-467D-BE86-48A69EEA1589}" type="slidenum">
              <a:rPr lang="en-GB" smtClean="0"/>
              <a:t>‹#›</a:t>
            </a:fld>
            <a:endParaRPr lang="en-GB"/>
          </a:p>
        </p:txBody>
      </p:sp>
    </p:spTree>
    <p:extLst>
      <p:ext uri="{BB962C8B-B14F-4D97-AF65-F5344CB8AC3E}">
        <p14:creationId xmlns:p14="http://schemas.microsoft.com/office/powerpoint/2010/main" val="27345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7B97D-4407-49E1-BF91-A8496CFF42CC}" type="datetimeFigureOut">
              <a:rPr lang="en-GB" smtClean="0"/>
              <a:t>10/03/2015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2ADB4-780C-467D-BE86-48A69EEA1589}" type="slidenum">
              <a:rPr lang="en-GB" smtClean="0"/>
              <a:t>‹#›</a:t>
            </a:fld>
            <a:endParaRPr lang="en-GB"/>
          </a:p>
        </p:txBody>
      </p:sp>
    </p:spTree>
    <p:extLst>
      <p:ext uri="{BB962C8B-B14F-4D97-AF65-F5344CB8AC3E}">
        <p14:creationId xmlns:p14="http://schemas.microsoft.com/office/powerpoint/2010/main" val="269029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7B97D-4407-49E1-BF91-A8496CFF42CC}" type="datetimeFigureOut">
              <a:rPr lang="en-GB" smtClean="0"/>
              <a:t>10/03/2015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2ADB4-780C-467D-BE86-48A69EEA1589}" type="slidenum">
              <a:rPr lang="en-GB" smtClean="0"/>
              <a:t>‹#›</a:t>
            </a:fld>
            <a:endParaRPr lang="en-GB"/>
          </a:p>
        </p:txBody>
      </p:sp>
    </p:spTree>
    <p:extLst>
      <p:ext uri="{BB962C8B-B14F-4D97-AF65-F5344CB8AC3E}">
        <p14:creationId xmlns:p14="http://schemas.microsoft.com/office/powerpoint/2010/main" val="361841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BSwOqkG0qp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Lifecycle of Electronics</a:t>
            </a:r>
            <a:endParaRPr lang="en-GB" dirty="0"/>
          </a:p>
        </p:txBody>
      </p:sp>
      <p:sp>
        <p:nvSpPr>
          <p:cNvPr id="3" name="Subtitle 2"/>
          <p:cNvSpPr>
            <a:spLocks noGrp="1"/>
          </p:cNvSpPr>
          <p:nvPr>
            <p:ph type="subTitle" idx="1"/>
          </p:nvPr>
        </p:nvSpPr>
        <p:spPr/>
        <p:txBody>
          <a:bodyPr/>
          <a:lstStyle/>
          <a:p>
            <a:r>
              <a:rPr lang="en-GB" dirty="0" smtClean="0"/>
              <a:t>Joint Waste and Procurement TSN</a:t>
            </a:r>
          </a:p>
          <a:p>
            <a:r>
              <a:rPr lang="en-GB" dirty="0" smtClean="0"/>
              <a:t>11</a:t>
            </a:r>
            <a:r>
              <a:rPr lang="en-GB" baseline="30000" dirty="0" smtClean="0"/>
              <a:t>th</a:t>
            </a:r>
            <a:r>
              <a:rPr lang="en-GB" dirty="0" smtClean="0"/>
              <a:t> March 2015</a:t>
            </a:r>
          </a:p>
          <a:p>
            <a:r>
              <a:rPr lang="en-GB" dirty="0" smtClean="0"/>
              <a:t>Queen Margaret University</a:t>
            </a:r>
            <a:endParaRPr lang="en-GB" dirty="0"/>
          </a:p>
        </p:txBody>
      </p:sp>
      <p:pic>
        <p:nvPicPr>
          <p:cNvPr id="1026" name="Picture 1" descr="UCCCfS color logo_resized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733256"/>
            <a:ext cx="1428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2" y="188640"/>
            <a:ext cx="295275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7156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normAutofit lnSpcReduction="10000"/>
          </a:bodyPr>
          <a:lstStyle/>
          <a:p>
            <a:pPr marL="0" indent="0">
              <a:buNone/>
              <a:tabLst>
                <a:tab pos="1169988" algn="l"/>
              </a:tabLst>
            </a:pPr>
            <a:r>
              <a:rPr lang="en-GB" sz="2400" dirty="0" smtClean="0"/>
              <a:t>10-00	Registration and refreshments</a:t>
            </a:r>
          </a:p>
          <a:p>
            <a:pPr marL="0" indent="0">
              <a:buNone/>
              <a:tabLst>
                <a:tab pos="1169988" algn="l"/>
              </a:tabLst>
            </a:pPr>
            <a:r>
              <a:rPr lang="en-GB" sz="2400" dirty="0" smtClean="0"/>
              <a:t>10-15 	Welcome and Introductions</a:t>
            </a:r>
          </a:p>
          <a:p>
            <a:pPr marL="0" indent="0">
              <a:buNone/>
              <a:tabLst>
                <a:tab pos="1169988" algn="l"/>
              </a:tabLst>
            </a:pPr>
            <a:r>
              <a:rPr lang="en-GB" sz="2400" dirty="0" smtClean="0"/>
              <a:t>10-30	Electronics and the Circular Economy in HFE</a:t>
            </a:r>
          </a:p>
          <a:p>
            <a:pPr marL="0" indent="0">
              <a:buNone/>
              <a:tabLst>
                <a:tab pos="1169988" algn="l"/>
              </a:tabLst>
            </a:pPr>
            <a:r>
              <a:rPr lang="en-GB" sz="2400" dirty="0" smtClean="0"/>
              <a:t>1045	Lifecycle considerations at Procurement </a:t>
            </a:r>
          </a:p>
          <a:p>
            <a:pPr marL="0" indent="0">
              <a:buNone/>
              <a:tabLst>
                <a:tab pos="1169988" algn="l"/>
              </a:tabLst>
            </a:pPr>
            <a:r>
              <a:rPr lang="en-GB" sz="2400" dirty="0" smtClean="0"/>
              <a:t>11-15	Circular Economy thinking</a:t>
            </a:r>
          </a:p>
          <a:p>
            <a:pPr marL="0" indent="0">
              <a:buNone/>
              <a:tabLst>
                <a:tab pos="1169988" algn="l"/>
              </a:tabLst>
            </a:pPr>
            <a:r>
              <a:rPr lang="en-GB" sz="2400" dirty="0" smtClean="0"/>
              <a:t>12-00	Ethical Procurement</a:t>
            </a:r>
          </a:p>
          <a:p>
            <a:pPr marL="0" indent="0">
              <a:buNone/>
              <a:tabLst>
                <a:tab pos="1169988" algn="l"/>
              </a:tabLst>
            </a:pPr>
            <a:r>
              <a:rPr lang="en-GB" sz="2400" dirty="0" smtClean="0"/>
              <a:t>12-30	Networking lunch</a:t>
            </a:r>
          </a:p>
          <a:p>
            <a:pPr marL="0" indent="0">
              <a:buNone/>
              <a:tabLst>
                <a:tab pos="1169988" algn="l"/>
              </a:tabLst>
            </a:pPr>
            <a:r>
              <a:rPr lang="en-GB" sz="2400" dirty="0" smtClean="0"/>
              <a:t>13-30	Disposal and Reuse considerations</a:t>
            </a:r>
          </a:p>
          <a:p>
            <a:pPr marL="0" indent="0">
              <a:buNone/>
              <a:tabLst>
                <a:tab pos="1169988" algn="l"/>
              </a:tabLst>
            </a:pPr>
            <a:r>
              <a:rPr lang="en-GB" sz="2400" dirty="0" smtClean="0"/>
              <a:t>14-10	Opportunities for moving up the hierarchy</a:t>
            </a:r>
          </a:p>
          <a:p>
            <a:pPr marL="0" indent="0">
              <a:buNone/>
              <a:tabLst>
                <a:tab pos="1169988" algn="l"/>
              </a:tabLst>
            </a:pPr>
            <a:r>
              <a:rPr lang="en-GB" sz="2400" dirty="0" smtClean="0"/>
              <a:t>15-00	Summary and discussion</a:t>
            </a:r>
          </a:p>
          <a:p>
            <a:pPr marL="0" indent="0">
              <a:buNone/>
              <a:tabLst>
                <a:tab pos="1169988" algn="l"/>
              </a:tabLst>
            </a:pPr>
            <a:r>
              <a:rPr lang="en-GB" sz="2400" dirty="0" smtClean="0"/>
              <a:t>15-30	Close</a:t>
            </a:r>
            <a:endParaRPr lang="en-GB" sz="2400" dirty="0"/>
          </a:p>
        </p:txBody>
      </p:sp>
    </p:spTree>
    <p:extLst>
      <p:ext uri="{BB962C8B-B14F-4D97-AF65-F5344CB8AC3E}">
        <p14:creationId xmlns:p14="http://schemas.microsoft.com/office/powerpoint/2010/main" val="102243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Circular Economy?</a:t>
            </a:r>
            <a:endParaRPr lang="en-GB" dirty="0"/>
          </a:p>
        </p:txBody>
      </p:sp>
      <p:sp>
        <p:nvSpPr>
          <p:cNvPr id="3" name="Content Placeholder 2"/>
          <p:cNvSpPr>
            <a:spLocks noGrp="1"/>
          </p:cNvSpPr>
          <p:nvPr>
            <p:ph idx="1"/>
          </p:nvPr>
        </p:nvSpPr>
        <p:spPr/>
        <p:txBody>
          <a:bodyPr/>
          <a:lstStyle/>
          <a:p>
            <a:r>
              <a:rPr lang="en-GB" dirty="0" smtClean="0"/>
              <a:t>The circular economy is an alternative system in which  products and materials are re-used in continual cycles.</a:t>
            </a:r>
            <a:endParaRPr lang="en-GB"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3222" t="52164" r="27750" b="24058"/>
          <a:stretch/>
        </p:blipFill>
        <p:spPr bwMode="auto">
          <a:xfrm>
            <a:off x="755576" y="3906211"/>
            <a:ext cx="3024335" cy="139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983" t="10662" r="25351" b="20634"/>
          <a:stretch/>
        </p:blipFill>
        <p:spPr bwMode="auto">
          <a:xfrm>
            <a:off x="5643713" y="2852936"/>
            <a:ext cx="3048358" cy="372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4283968" y="4231641"/>
            <a:ext cx="1080120" cy="936104"/>
          </a:xfrm>
          <a:prstGeom prst="rightArrow">
            <a:avLst/>
          </a:prstGeom>
          <a:solidFill>
            <a:schemeClr val="accent5">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868144" y="6479961"/>
            <a:ext cx="3169457" cy="253916"/>
          </a:xfrm>
          <a:prstGeom prst="rect">
            <a:avLst/>
          </a:prstGeom>
          <a:noFill/>
        </p:spPr>
        <p:txBody>
          <a:bodyPr wrap="none" rtlCol="0">
            <a:spAutoFit/>
          </a:bodyPr>
          <a:lstStyle/>
          <a:p>
            <a:r>
              <a:rPr lang="en-GB" sz="1050" dirty="0" smtClean="0"/>
              <a:t>All graphics from ZWS Website © Zero Waste Scotland</a:t>
            </a:r>
            <a:endParaRPr lang="en-GB" sz="1050" dirty="0"/>
          </a:p>
        </p:txBody>
      </p:sp>
    </p:spTree>
    <p:extLst>
      <p:ext uri="{BB962C8B-B14F-4D97-AF65-F5344CB8AC3E}">
        <p14:creationId xmlns:p14="http://schemas.microsoft.com/office/powerpoint/2010/main" val="2307460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Electronics and the Circular Economy</a:t>
            </a:r>
            <a:endParaRPr lang="en-GB" dirty="0"/>
          </a:p>
        </p:txBody>
      </p:sp>
      <p:sp>
        <p:nvSpPr>
          <p:cNvPr id="3" name="Content Placeholder 2"/>
          <p:cNvSpPr>
            <a:spLocks noGrp="1"/>
          </p:cNvSpPr>
          <p:nvPr>
            <p:ph idx="1"/>
          </p:nvPr>
        </p:nvSpPr>
        <p:spPr>
          <a:xfrm>
            <a:off x="457200" y="1600200"/>
            <a:ext cx="5194920" cy="4525963"/>
          </a:xfrm>
        </p:spPr>
        <p:txBody>
          <a:bodyPr>
            <a:normAutofit fontScale="92500" lnSpcReduction="10000"/>
          </a:bodyPr>
          <a:lstStyle/>
          <a:p>
            <a:r>
              <a:rPr lang="en-GB" sz="2800" i="1" dirty="0" smtClean="0"/>
              <a:t>Obvious</a:t>
            </a:r>
            <a:r>
              <a:rPr lang="en-GB" sz="2800" dirty="0" smtClean="0"/>
              <a:t> place to focus	</a:t>
            </a:r>
          </a:p>
          <a:p>
            <a:pPr lvl="1"/>
            <a:r>
              <a:rPr lang="en-GB" sz="2400" dirty="0" smtClean="0"/>
              <a:t>Quick turnover due to changes in design, functionality and desirability</a:t>
            </a:r>
          </a:p>
          <a:p>
            <a:pPr lvl="1"/>
            <a:r>
              <a:rPr lang="en-GB" sz="2400" dirty="0" smtClean="0"/>
              <a:t>High environmental costs</a:t>
            </a:r>
          </a:p>
          <a:p>
            <a:pPr lvl="2"/>
            <a:r>
              <a:rPr lang="en-GB" sz="2000" dirty="0" smtClean="0"/>
              <a:t>Resource availability/cost</a:t>
            </a:r>
          </a:p>
          <a:p>
            <a:pPr lvl="2"/>
            <a:r>
              <a:rPr lang="en-GB" sz="2000" dirty="0" smtClean="0"/>
              <a:t>Rising population</a:t>
            </a:r>
          </a:p>
          <a:p>
            <a:pPr lvl="2"/>
            <a:r>
              <a:rPr lang="en-GB" sz="2000" dirty="0" err="1" smtClean="0"/>
              <a:t>etc</a:t>
            </a:r>
            <a:endParaRPr lang="en-GB" sz="2000" dirty="0" smtClean="0"/>
          </a:p>
          <a:p>
            <a:pPr lvl="1"/>
            <a:r>
              <a:rPr lang="en-GB" sz="2800" dirty="0" smtClean="0"/>
              <a:t>Potential fo</a:t>
            </a:r>
            <a:r>
              <a:rPr lang="en-GB" dirty="0" smtClean="0"/>
              <a:t>r change</a:t>
            </a:r>
          </a:p>
          <a:p>
            <a:pPr lvl="2"/>
            <a:r>
              <a:rPr lang="en-GB" dirty="0" smtClean="0"/>
              <a:t>Rapid changes in market</a:t>
            </a:r>
          </a:p>
          <a:p>
            <a:pPr lvl="2"/>
            <a:r>
              <a:rPr lang="en-GB" dirty="0" smtClean="0"/>
              <a:t>Local (and global) economy </a:t>
            </a:r>
          </a:p>
          <a:p>
            <a:pPr lvl="1"/>
            <a:r>
              <a:rPr lang="en-GB" sz="2800" dirty="0" smtClean="0"/>
              <a:t>FHE sector =&gt; huge market and huge potential for change</a:t>
            </a:r>
          </a:p>
          <a:p>
            <a:pPr lvl="1"/>
            <a:endParaRPr lang="en-GB" sz="2400" dirty="0"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396" t="11466" r="26042" b="9460"/>
          <a:stretch/>
        </p:blipFill>
        <p:spPr bwMode="auto">
          <a:xfrm>
            <a:off x="5545004" y="1432267"/>
            <a:ext cx="3236731" cy="4561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76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normAutofit lnSpcReduction="10000"/>
          </a:bodyPr>
          <a:lstStyle/>
          <a:p>
            <a:pPr marL="0" indent="0">
              <a:buNone/>
              <a:tabLst>
                <a:tab pos="1169988" algn="l"/>
              </a:tabLst>
            </a:pPr>
            <a:r>
              <a:rPr lang="en-GB" sz="2400" dirty="0" smtClean="0"/>
              <a:t>10-00	Registration and refreshments</a:t>
            </a:r>
          </a:p>
          <a:p>
            <a:pPr marL="0" indent="0">
              <a:buNone/>
              <a:tabLst>
                <a:tab pos="1169988" algn="l"/>
              </a:tabLst>
            </a:pPr>
            <a:r>
              <a:rPr lang="en-GB" sz="2400" dirty="0" smtClean="0"/>
              <a:t>10-15 	Welcome and Introductions</a:t>
            </a:r>
          </a:p>
          <a:p>
            <a:pPr marL="0" indent="0">
              <a:buNone/>
              <a:tabLst>
                <a:tab pos="1169988" algn="l"/>
              </a:tabLst>
            </a:pPr>
            <a:r>
              <a:rPr lang="en-GB" sz="2400" dirty="0" smtClean="0"/>
              <a:t>10-30	Electronics and the Circular Economy in HFE</a:t>
            </a:r>
          </a:p>
          <a:p>
            <a:pPr marL="0" indent="0">
              <a:buNone/>
              <a:tabLst>
                <a:tab pos="1169988" algn="l"/>
              </a:tabLst>
            </a:pPr>
            <a:r>
              <a:rPr lang="en-GB" sz="2400" dirty="0" smtClean="0"/>
              <a:t>1045	Lifecycle considerations at Procurement </a:t>
            </a:r>
          </a:p>
          <a:p>
            <a:pPr marL="0" indent="0">
              <a:buNone/>
              <a:tabLst>
                <a:tab pos="1169988" algn="l"/>
              </a:tabLst>
            </a:pPr>
            <a:r>
              <a:rPr lang="en-GB" sz="2400" dirty="0" smtClean="0"/>
              <a:t>11-15	Circular Economy thinking</a:t>
            </a:r>
          </a:p>
          <a:p>
            <a:pPr marL="0" indent="0">
              <a:buNone/>
              <a:tabLst>
                <a:tab pos="1169988" algn="l"/>
              </a:tabLst>
            </a:pPr>
            <a:r>
              <a:rPr lang="en-GB" sz="2400" dirty="0" smtClean="0"/>
              <a:t>12-00	Ethical Procurement</a:t>
            </a:r>
          </a:p>
          <a:p>
            <a:pPr marL="0" indent="0">
              <a:buNone/>
              <a:tabLst>
                <a:tab pos="1169988" algn="l"/>
              </a:tabLst>
            </a:pPr>
            <a:r>
              <a:rPr lang="en-GB" sz="2400" dirty="0" smtClean="0"/>
              <a:t>12-30	Networking lunch</a:t>
            </a:r>
          </a:p>
          <a:p>
            <a:pPr marL="0" indent="0">
              <a:buNone/>
              <a:tabLst>
                <a:tab pos="1169988" algn="l"/>
              </a:tabLst>
            </a:pPr>
            <a:r>
              <a:rPr lang="en-GB" sz="2400" dirty="0" smtClean="0"/>
              <a:t>13-30	Disposal and Reuse considerations</a:t>
            </a:r>
          </a:p>
          <a:p>
            <a:pPr marL="0" indent="0">
              <a:buNone/>
              <a:tabLst>
                <a:tab pos="1169988" algn="l"/>
              </a:tabLst>
            </a:pPr>
            <a:r>
              <a:rPr lang="en-GB" sz="2400" dirty="0" smtClean="0"/>
              <a:t>14-10	Opportunities for moving up the hierarchy</a:t>
            </a:r>
          </a:p>
          <a:p>
            <a:pPr marL="0" indent="0">
              <a:buNone/>
              <a:tabLst>
                <a:tab pos="1169988" algn="l"/>
              </a:tabLst>
            </a:pPr>
            <a:r>
              <a:rPr lang="en-GB" sz="2400" dirty="0" smtClean="0"/>
              <a:t>15-00	Summary and discussion</a:t>
            </a:r>
          </a:p>
          <a:p>
            <a:pPr marL="0" indent="0">
              <a:buNone/>
              <a:tabLst>
                <a:tab pos="1169988" algn="l"/>
              </a:tabLst>
            </a:pPr>
            <a:r>
              <a:rPr lang="en-GB" sz="2400" dirty="0" smtClean="0"/>
              <a:t>15-30	Close</a:t>
            </a:r>
            <a:endParaRPr lang="en-GB" sz="2400" dirty="0"/>
          </a:p>
        </p:txBody>
      </p:sp>
    </p:spTree>
    <p:extLst>
      <p:ext uri="{BB962C8B-B14F-4D97-AF65-F5344CB8AC3E}">
        <p14:creationId xmlns:p14="http://schemas.microsoft.com/office/powerpoint/2010/main" val="347933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electronics waste</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The 'No Time to Waste' workshop gave students the opportunity to deconstruct electronic equipment to find out what everyday items are made of, in order to consider design issues and think about how components and materials can be reused and recycled.​</a:t>
            </a:r>
          </a:p>
          <a:p>
            <a:pPr marL="400050" lvl="1" indent="0">
              <a:buNone/>
            </a:pPr>
            <a:r>
              <a:rPr lang="en-GB" u="sng" dirty="0" smtClean="0">
                <a:hlinkClick r:id="rId2"/>
              </a:rPr>
              <a:t>https</a:t>
            </a:r>
            <a:r>
              <a:rPr lang="en-GB" u="sng" dirty="0">
                <a:hlinkClick r:id="rId2"/>
              </a:rPr>
              <a:t>://www.youtube.com/watch?v=BSwOqkG0qpw</a:t>
            </a:r>
            <a:endParaRPr lang="en-GB" dirty="0"/>
          </a:p>
        </p:txBody>
      </p:sp>
    </p:spTree>
    <p:extLst>
      <p:ext uri="{BB962C8B-B14F-4D97-AF65-F5344CB8AC3E}">
        <p14:creationId xmlns:p14="http://schemas.microsoft.com/office/powerpoint/2010/main" val="3156226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normAutofit lnSpcReduction="10000"/>
          </a:bodyPr>
          <a:lstStyle/>
          <a:p>
            <a:pPr marL="0" indent="0">
              <a:buNone/>
              <a:tabLst>
                <a:tab pos="1169988" algn="l"/>
              </a:tabLst>
            </a:pPr>
            <a:r>
              <a:rPr lang="en-GB" sz="2400" dirty="0" smtClean="0"/>
              <a:t>10-00	Registration and refreshments</a:t>
            </a:r>
          </a:p>
          <a:p>
            <a:pPr marL="0" indent="0">
              <a:buNone/>
              <a:tabLst>
                <a:tab pos="1169988" algn="l"/>
              </a:tabLst>
            </a:pPr>
            <a:r>
              <a:rPr lang="en-GB" sz="2400" dirty="0" smtClean="0"/>
              <a:t>10-15 	Welcome and Introductions</a:t>
            </a:r>
          </a:p>
          <a:p>
            <a:pPr marL="0" indent="0">
              <a:buNone/>
              <a:tabLst>
                <a:tab pos="1169988" algn="l"/>
              </a:tabLst>
            </a:pPr>
            <a:r>
              <a:rPr lang="en-GB" sz="2400" dirty="0" smtClean="0"/>
              <a:t>10-30	Electronics and the Circular Economy in HFE</a:t>
            </a:r>
          </a:p>
          <a:p>
            <a:pPr marL="0" indent="0">
              <a:buNone/>
              <a:tabLst>
                <a:tab pos="1169988" algn="l"/>
              </a:tabLst>
            </a:pPr>
            <a:r>
              <a:rPr lang="en-GB" sz="2400" dirty="0" smtClean="0"/>
              <a:t>1045	Lifecycle considerations at Procurement </a:t>
            </a:r>
          </a:p>
          <a:p>
            <a:pPr marL="0" indent="0">
              <a:buNone/>
              <a:tabLst>
                <a:tab pos="1169988" algn="l"/>
              </a:tabLst>
            </a:pPr>
            <a:r>
              <a:rPr lang="en-GB" sz="2400" dirty="0" smtClean="0"/>
              <a:t>11-15	Circular Economy thinking</a:t>
            </a:r>
          </a:p>
          <a:p>
            <a:pPr marL="0" indent="0">
              <a:buNone/>
              <a:tabLst>
                <a:tab pos="1169988" algn="l"/>
              </a:tabLst>
            </a:pPr>
            <a:r>
              <a:rPr lang="en-GB" sz="2400" dirty="0" smtClean="0"/>
              <a:t>12-00	Ethical Procurement</a:t>
            </a:r>
          </a:p>
          <a:p>
            <a:pPr marL="0" indent="0">
              <a:buNone/>
              <a:tabLst>
                <a:tab pos="1169988" algn="l"/>
              </a:tabLst>
            </a:pPr>
            <a:r>
              <a:rPr lang="en-GB" sz="2400" dirty="0" smtClean="0"/>
              <a:t>12-30	Networking lunch</a:t>
            </a:r>
          </a:p>
          <a:p>
            <a:pPr marL="0" indent="0">
              <a:buNone/>
              <a:tabLst>
                <a:tab pos="1169988" algn="l"/>
              </a:tabLst>
            </a:pPr>
            <a:r>
              <a:rPr lang="en-GB" sz="2400" dirty="0" smtClean="0"/>
              <a:t>13-30	Disposal and Reuse considerations</a:t>
            </a:r>
          </a:p>
          <a:p>
            <a:pPr marL="0" indent="0">
              <a:buNone/>
              <a:tabLst>
                <a:tab pos="1169988" algn="l"/>
              </a:tabLst>
            </a:pPr>
            <a:r>
              <a:rPr lang="en-GB" sz="2400" dirty="0" smtClean="0"/>
              <a:t>14-10	Opportunities for moving up the hierarchy</a:t>
            </a:r>
          </a:p>
          <a:p>
            <a:pPr marL="0" indent="0">
              <a:buNone/>
              <a:tabLst>
                <a:tab pos="1169988" algn="l"/>
              </a:tabLst>
            </a:pPr>
            <a:r>
              <a:rPr lang="en-GB" sz="2400" dirty="0" smtClean="0"/>
              <a:t>15-00	Summary and discussion</a:t>
            </a:r>
          </a:p>
          <a:p>
            <a:pPr marL="0" indent="0">
              <a:buNone/>
              <a:tabLst>
                <a:tab pos="1169988" algn="l"/>
              </a:tabLst>
            </a:pPr>
            <a:r>
              <a:rPr lang="en-GB" sz="2400" dirty="0" smtClean="0"/>
              <a:t>15-30	Close</a:t>
            </a:r>
            <a:endParaRPr lang="en-GB" sz="2400" dirty="0"/>
          </a:p>
        </p:txBody>
      </p:sp>
    </p:spTree>
    <p:extLst>
      <p:ext uri="{BB962C8B-B14F-4D97-AF65-F5344CB8AC3E}">
        <p14:creationId xmlns:p14="http://schemas.microsoft.com/office/powerpoint/2010/main" val="288990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opportunities</a:t>
            </a:r>
            <a:endParaRPr lang="en-GB" dirty="0"/>
          </a:p>
        </p:txBody>
      </p:sp>
      <p:sp>
        <p:nvSpPr>
          <p:cNvPr id="3" name="Content Placeholder 2"/>
          <p:cNvSpPr>
            <a:spLocks noGrp="1"/>
          </p:cNvSpPr>
          <p:nvPr>
            <p:ph idx="1"/>
          </p:nvPr>
        </p:nvSpPr>
        <p:spPr>
          <a:xfrm>
            <a:off x="457200" y="1340768"/>
            <a:ext cx="8229600" cy="4525963"/>
          </a:xfrm>
        </p:spPr>
        <p:txBody>
          <a:bodyPr/>
          <a:lstStyle/>
          <a:p>
            <a:r>
              <a:rPr lang="en-GB" dirty="0" smtClean="0"/>
              <a:t>EAUC</a:t>
            </a:r>
          </a:p>
          <a:p>
            <a:endParaRPr lang="en-GB" dirty="0" smtClean="0"/>
          </a:p>
          <a:p>
            <a:r>
              <a:rPr lang="en-GB" dirty="0" smtClean="0"/>
              <a:t>CIWM</a:t>
            </a:r>
          </a:p>
          <a:p>
            <a:endParaRPr lang="en-GB" dirty="0"/>
          </a:p>
          <a:p>
            <a:r>
              <a:rPr lang="en-GB" dirty="0" smtClean="0"/>
              <a:t>Resource Efficient Scotland</a:t>
            </a:r>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74" t="32141" r="54428" b="61959"/>
          <a:stretch/>
        </p:blipFill>
        <p:spPr bwMode="auto">
          <a:xfrm>
            <a:off x="839267" y="3089533"/>
            <a:ext cx="4136321" cy="558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03" t="79867" r="53903" b="14113"/>
          <a:stretch/>
        </p:blipFill>
        <p:spPr bwMode="auto">
          <a:xfrm>
            <a:off x="813157" y="1945432"/>
            <a:ext cx="4118883" cy="569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403" t="31689" r="31822" b="38814"/>
          <a:stretch/>
        </p:blipFill>
        <p:spPr bwMode="auto">
          <a:xfrm>
            <a:off x="808308" y="4256140"/>
            <a:ext cx="4476001" cy="2413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8511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for the support!</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986" y="2915853"/>
            <a:ext cx="2595360"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408" y="5844490"/>
            <a:ext cx="5327740" cy="85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upload.wikimedia.org/wikipedia/en/1/11/University_of_Dundee_Cre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4221088"/>
            <a:ext cx="167530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en/c/c7/Queen_Margaret_University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2221" y="1414682"/>
            <a:ext cx="2120356" cy="12379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eauc.org.uk/image_uploads/apuc_logo_master_lar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3020" y="1243141"/>
            <a:ext cx="1731258" cy="15980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refusevehiclesolutions.co.uk/userfiles/images/sys/blog_items/Positive_Refuse_Vehicle_Solutions_Showcased_By_Ellen_MacArthur_Foundation_72526.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975" y="1559042"/>
            <a:ext cx="2372086" cy="96628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Image result for ccl nor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4" descr="Image result for ccl nor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4" name="Picture 16" descr="http://www.applegate.co.uk/images/ccl_north.gif"/>
          <p:cNvPicPr>
            <a:picLocks noChangeAspect="1" noChangeArrowheads="1"/>
          </p:cNvPicPr>
          <p:nvPr/>
        </p:nvPicPr>
        <p:blipFill rotWithShape="1">
          <a:blip r:embed="rId8">
            <a:extLst>
              <a:ext uri="{28A0092B-C50C-407E-A947-70E740481C1C}">
                <a14:useLocalDpi xmlns:a14="http://schemas.microsoft.com/office/drawing/2010/main" val="0"/>
              </a:ext>
            </a:extLst>
          </a:blip>
          <a:srcRect t="31425" b="30874"/>
          <a:stretch/>
        </p:blipFill>
        <p:spPr bwMode="auto">
          <a:xfrm>
            <a:off x="146926" y="3555122"/>
            <a:ext cx="2768890" cy="10439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files.stv.tv/imagebase/4/623x349/4125-remade-edinburgh-seeks-view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2324" y="4337133"/>
            <a:ext cx="2092159" cy="117200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www.revolvereuse.com/sites/default/files/imagecache/Logo144x144/Screen%20shot%202012-09-14%20at%2014.50.0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023" y="5679067"/>
            <a:ext cx="2728410" cy="1080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2" descr="Image result for people and plane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72" name="Picture 24" descr="http://www.takeoneaction.org.uk/wp-content/uploads/2014/04/people-and-planet-logo-360x360.jpg"/>
          <p:cNvPicPr>
            <a:picLocks noChangeAspect="1" noChangeArrowheads="1"/>
          </p:cNvPicPr>
          <p:nvPr/>
        </p:nvPicPr>
        <p:blipFill rotWithShape="1">
          <a:blip r:embed="rId11">
            <a:extLst>
              <a:ext uri="{28A0092B-C50C-407E-A947-70E740481C1C}">
                <a14:useLocalDpi xmlns:a14="http://schemas.microsoft.com/office/drawing/2010/main" val="0"/>
              </a:ext>
            </a:extLst>
          </a:blip>
          <a:srcRect t="27570" b="30243"/>
          <a:stretch/>
        </p:blipFill>
        <p:spPr bwMode="auto">
          <a:xfrm>
            <a:off x="1907704" y="2543275"/>
            <a:ext cx="2560023"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60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117</Words>
  <Application>Microsoft Office PowerPoint</Application>
  <PresentationFormat>On-screen Show (4:3)</PresentationFormat>
  <Paragraphs>64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Lifecycle of Electronics</vt:lpstr>
      <vt:lpstr>Agenda</vt:lpstr>
      <vt:lpstr>What is the Circular Economy?</vt:lpstr>
      <vt:lpstr>Electronics and the Circular Economy</vt:lpstr>
      <vt:lpstr>Agenda</vt:lpstr>
      <vt:lpstr>Understanding electronics waste</vt:lpstr>
      <vt:lpstr>Agenda</vt:lpstr>
      <vt:lpstr>Training opportunities</vt:lpstr>
      <vt:lpstr>Thanks for the support!</vt:lpstr>
    </vt:vector>
  </TitlesOfParts>
  <Company>University of Edinburgh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Lifecycle of Electronics</dc:title>
  <dc:creator>RUCKLEY Fleur</dc:creator>
  <cp:lastModifiedBy>rpetford</cp:lastModifiedBy>
  <cp:revision>7</cp:revision>
  <dcterms:created xsi:type="dcterms:W3CDTF">2015-03-10T13:24:51Z</dcterms:created>
  <dcterms:modified xsi:type="dcterms:W3CDTF">2015-03-10T16:55:11Z</dcterms:modified>
</cp:coreProperties>
</file>