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59" r:id="rId4"/>
    <p:sldId id="283" r:id="rId5"/>
    <p:sldId id="282" r:id="rId6"/>
    <p:sldId id="300" r:id="rId7"/>
    <p:sldId id="287" r:id="rId8"/>
    <p:sldId id="263" r:id="rId9"/>
    <p:sldId id="265" r:id="rId10"/>
    <p:sldId id="270" r:id="rId11"/>
    <p:sldId id="268" r:id="rId12"/>
    <p:sldId id="279" r:id="rId13"/>
    <p:sldId id="288" r:id="rId14"/>
    <p:sldId id="275" r:id="rId15"/>
    <p:sldId id="307" r:id="rId16"/>
    <p:sldId id="293" r:id="rId17"/>
    <p:sldId id="309" r:id="rId18"/>
    <p:sldId id="310" r:id="rId19"/>
    <p:sldId id="274" r:id="rId20"/>
    <p:sldId id="308" r:id="rId21"/>
    <p:sldId id="294" r:id="rId22"/>
    <p:sldId id="311" r:id="rId23"/>
    <p:sldId id="312" r:id="rId24"/>
    <p:sldId id="313" r:id="rId25"/>
    <p:sldId id="314" r:id="rId26"/>
    <p:sldId id="315" r:id="rId27"/>
    <p:sldId id="326" r:id="rId28"/>
    <p:sldId id="316" r:id="rId29"/>
    <p:sldId id="317" r:id="rId30"/>
    <p:sldId id="295" r:id="rId31"/>
    <p:sldId id="296" r:id="rId32"/>
    <p:sldId id="318" r:id="rId33"/>
    <p:sldId id="328" r:id="rId34"/>
    <p:sldId id="321" r:id="rId35"/>
    <p:sldId id="322" r:id="rId36"/>
    <p:sldId id="298" r:id="rId37"/>
    <p:sldId id="299" r:id="rId38"/>
    <p:sldId id="324" r:id="rId39"/>
    <p:sldId id="327" r:id="rId40"/>
    <p:sldId id="302" r:id="rId41"/>
    <p:sldId id="303" r:id="rId42"/>
    <p:sldId id="304" r:id="rId43"/>
    <p:sldId id="306" r:id="rId4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74167" autoAdjust="0"/>
  </p:normalViewPr>
  <p:slideViewPr>
    <p:cSldViewPr>
      <p:cViewPr varScale="1">
        <p:scale>
          <a:sx n="57" d="100"/>
          <a:sy n="57" d="100"/>
        </p:scale>
        <p:origin x="-8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68861-FF11-4C43-83F9-30005B441570}" type="doc">
      <dgm:prSet loTypeId="urn:microsoft.com/office/officeart/2005/8/layout/radial5" loCatId="cycle" qsTypeId="urn:microsoft.com/office/officeart/2005/8/quickstyle/simple1#1" qsCatId="simple" csTypeId="urn:microsoft.com/office/officeart/2005/8/colors/accent1_2#1" csCatId="accent1" phldr="1"/>
      <dgm:spPr/>
      <dgm:t>
        <a:bodyPr/>
        <a:lstStyle/>
        <a:p>
          <a:endParaRPr lang="en-GB"/>
        </a:p>
      </dgm:t>
    </dgm:pt>
    <dgm:pt modelId="{A0115B20-9FF0-44A4-A39C-E1B8C277FE9E}">
      <dgm:prSet phldrT="[Text]" custT="1"/>
      <dgm:spPr/>
      <dgm:t>
        <a:bodyPr/>
        <a:lstStyle/>
        <a:p>
          <a:r>
            <a:rPr lang="en-GB" sz="2400" dirty="0" smtClean="0"/>
            <a:t>Sustainability risk and opportunity </a:t>
          </a:r>
          <a:endParaRPr lang="en-GB" sz="2400" dirty="0"/>
        </a:p>
      </dgm:t>
    </dgm:pt>
    <dgm:pt modelId="{B9D24A57-017B-4663-B2E6-09E1AC05E2EF}" type="parTrans" cxnId="{8124504C-AFA8-4ED0-98FA-FC7BC617B431}">
      <dgm:prSet/>
      <dgm:spPr/>
      <dgm:t>
        <a:bodyPr/>
        <a:lstStyle/>
        <a:p>
          <a:endParaRPr lang="en-GB"/>
        </a:p>
      </dgm:t>
    </dgm:pt>
    <dgm:pt modelId="{35584DAA-9221-43F1-BD31-5ECF8C009169}" type="sibTrans" cxnId="{8124504C-AFA8-4ED0-98FA-FC7BC617B431}">
      <dgm:prSet/>
      <dgm:spPr/>
      <dgm:t>
        <a:bodyPr/>
        <a:lstStyle/>
        <a:p>
          <a:endParaRPr lang="en-GB"/>
        </a:p>
      </dgm:t>
    </dgm:pt>
    <dgm:pt modelId="{284A42D2-F4BF-48E5-B41E-71EF7580D7A5}">
      <dgm:prSet phldrT="[Text]" phldr="1"/>
      <dgm:spPr/>
      <dgm:t>
        <a:bodyPr/>
        <a:lstStyle/>
        <a:p>
          <a:endParaRPr lang="en-GB" dirty="0"/>
        </a:p>
      </dgm:t>
    </dgm:pt>
    <dgm:pt modelId="{30FBFB9F-7C40-4D4C-8629-A74A9E668D5A}" type="parTrans" cxnId="{9413AE00-7F6E-46C8-ABA2-856F6322DBBC}">
      <dgm:prSet/>
      <dgm:spPr/>
      <dgm:t>
        <a:bodyPr/>
        <a:lstStyle/>
        <a:p>
          <a:endParaRPr lang="en-GB"/>
        </a:p>
      </dgm:t>
    </dgm:pt>
    <dgm:pt modelId="{F95226C3-CAB3-41D1-8A7D-D89E174722EB}" type="sibTrans" cxnId="{9413AE00-7F6E-46C8-ABA2-856F6322DBBC}">
      <dgm:prSet/>
      <dgm:spPr/>
      <dgm:t>
        <a:bodyPr/>
        <a:lstStyle/>
        <a:p>
          <a:endParaRPr lang="en-GB"/>
        </a:p>
      </dgm:t>
    </dgm:pt>
    <dgm:pt modelId="{74DBF993-F64B-4C63-9477-A441047F9AD3}">
      <dgm:prSet phldrT="[Text]" phldr="1"/>
      <dgm:spPr/>
      <dgm:t>
        <a:bodyPr/>
        <a:lstStyle/>
        <a:p>
          <a:endParaRPr lang="en-GB" dirty="0"/>
        </a:p>
      </dgm:t>
    </dgm:pt>
    <dgm:pt modelId="{52B26D8E-3A88-4E8B-80E9-06A955C844B9}" type="parTrans" cxnId="{6D16085D-9904-400A-AC2D-1BD5BF458A1B}">
      <dgm:prSet/>
      <dgm:spPr/>
      <dgm:t>
        <a:bodyPr/>
        <a:lstStyle/>
        <a:p>
          <a:endParaRPr lang="en-GB"/>
        </a:p>
      </dgm:t>
    </dgm:pt>
    <dgm:pt modelId="{503CD6C0-021A-4CD6-A243-3B375F86FCCE}" type="sibTrans" cxnId="{6D16085D-9904-400A-AC2D-1BD5BF458A1B}">
      <dgm:prSet/>
      <dgm:spPr/>
      <dgm:t>
        <a:bodyPr/>
        <a:lstStyle/>
        <a:p>
          <a:endParaRPr lang="en-GB"/>
        </a:p>
      </dgm:t>
    </dgm:pt>
    <dgm:pt modelId="{7DE08D69-3D2B-48B9-BB56-B34926EEC9A3}">
      <dgm:prSet phldrT="[Text]" phldr="1"/>
      <dgm:spPr/>
      <dgm:t>
        <a:bodyPr/>
        <a:lstStyle/>
        <a:p>
          <a:endParaRPr lang="en-GB" dirty="0"/>
        </a:p>
      </dgm:t>
    </dgm:pt>
    <dgm:pt modelId="{1CFB965C-7D10-410A-9E4F-DD01F270D661}" type="parTrans" cxnId="{465424D7-121D-4016-95B4-AEC5F927ABBD}">
      <dgm:prSet/>
      <dgm:spPr/>
      <dgm:t>
        <a:bodyPr/>
        <a:lstStyle/>
        <a:p>
          <a:endParaRPr lang="en-GB"/>
        </a:p>
      </dgm:t>
    </dgm:pt>
    <dgm:pt modelId="{0CD94E41-A3CD-4147-B8DC-4F3AF4546020}" type="sibTrans" cxnId="{465424D7-121D-4016-95B4-AEC5F927ABBD}">
      <dgm:prSet/>
      <dgm:spPr/>
      <dgm:t>
        <a:bodyPr/>
        <a:lstStyle/>
        <a:p>
          <a:endParaRPr lang="en-GB"/>
        </a:p>
      </dgm:t>
    </dgm:pt>
    <dgm:pt modelId="{39B9BBD8-9B51-46BB-83EE-690D47471D79}">
      <dgm:prSet phldrT="[Text]" phldr="1"/>
      <dgm:spPr/>
      <dgm:t>
        <a:bodyPr/>
        <a:lstStyle/>
        <a:p>
          <a:endParaRPr lang="en-GB" dirty="0"/>
        </a:p>
      </dgm:t>
    </dgm:pt>
    <dgm:pt modelId="{3C119487-094A-4E12-891F-38C743B81E5C}" type="parTrans" cxnId="{4C0F1F6B-BF61-437A-80FA-506E26E10851}">
      <dgm:prSet/>
      <dgm:spPr/>
      <dgm:t>
        <a:bodyPr/>
        <a:lstStyle/>
        <a:p>
          <a:endParaRPr lang="en-GB"/>
        </a:p>
      </dgm:t>
    </dgm:pt>
    <dgm:pt modelId="{33C73EC3-0050-4381-BD04-10A575CE6AD8}" type="sibTrans" cxnId="{4C0F1F6B-BF61-437A-80FA-506E26E10851}">
      <dgm:prSet/>
      <dgm:spPr/>
      <dgm:t>
        <a:bodyPr/>
        <a:lstStyle/>
        <a:p>
          <a:endParaRPr lang="en-GB"/>
        </a:p>
      </dgm:t>
    </dgm:pt>
    <dgm:pt modelId="{EA5156B2-DE9C-4A2B-B8B8-BA83FEC0BA19}">
      <dgm:prSet phldrT="[Text]" custT="1"/>
      <dgm:spPr/>
      <dgm:t>
        <a:bodyPr/>
        <a:lstStyle/>
        <a:p>
          <a:r>
            <a:rPr lang="en-GB" sz="2400" dirty="0" smtClean="0"/>
            <a:t>Key impacts</a:t>
          </a:r>
          <a:endParaRPr lang="en-GB" sz="2400" dirty="0"/>
        </a:p>
      </dgm:t>
    </dgm:pt>
    <dgm:pt modelId="{41539E4C-9B67-4782-AF44-FB90EB940A1B}" type="parTrans" cxnId="{AAB7A347-5A55-44A6-AF72-BE7281C2E550}">
      <dgm:prSet/>
      <dgm:spPr/>
      <dgm:t>
        <a:bodyPr/>
        <a:lstStyle/>
        <a:p>
          <a:endParaRPr lang="en-GB"/>
        </a:p>
      </dgm:t>
    </dgm:pt>
    <dgm:pt modelId="{919F5AE8-6602-4D12-BA39-3D9D89B683AB}" type="sibTrans" cxnId="{AAB7A347-5A55-44A6-AF72-BE7281C2E550}">
      <dgm:prSet/>
      <dgm:spPr/>
      <dgm:t>
        <a:bodyPr/>
        <a:lstStyle/>
        <a:p>
          <a:endParaRPr lang="en-GB"/>
        </a:p>
      </dgm:t>
    </dgm:pt>
    <dgm:pt modelId="{F0552831-CDA5-438C-9271-7BCA2E5A004D}">
      <dgm:prSet phldrT="[Text]" custT="1"/>
      <dgm:spPr/>
      <dgm:t>
        <a:bodyPr/>
        <a:lstStyle/>
        <a:p>
          <a:r>
            <a:rPr lang="en-GB" sz="2400" dirty="0" smtClean="0"/>
            <a:t>Financial </a:t>
          </a:r>
          <a:endParaRPr lang="en-GB" sz="2400" dirty="0"/>
        </a:p>
      </dgm:t>
    </dgm:pt>
    <dgm:pt modelId="{2C3E3AE5-32C2-4C73-9669-4A36B8324F7E}" type="parTrans" cxnId="{72E9C241-BCA5-4FE7-847C-3A0CF8E43CA6}">
      <dgm:prSet/>
      <dgm:spPr/>
      <dgm:t>
        <a:bodyPr/>
        <a:lstStyle/>
        <a:p>
          <a:endParaRPr lang="en-GB"/>
        </a:p>
      </dgm:t>
    </dgm:pt>
    <dgm:pt modelId="{E3279F3A-4236-4915-9C37-0446F7119931}" type="sibTrans" cxnId="{72E9C241-BCA5-4FE7-847C-3A0CF8E43CA6}">
      <dgm:prSet/>
      <dgm:spPr/>
      <dgm:t>
        <a:bodyPr/>
        <a:lstStyle/>
        <a:p>
          <a:endParaRPr lang="en-GB"/>
        </a:p>
      </dgm:t>
    </dgm:pt>
    <dgm:pt modelId="{D7120C72-C440-4009-B6EA-3F705F9A854A}">
      <dgm:prSet phldrT="[Text]" custT="1"/>
      <dgm:spPr/>
      <dgm:t>
        <a:bodyPr/>
        <a:lstStyle/>
        <a:p>
          <a:r>
            <a:rPr lang="en-GB" sz="2400" dirty="0" err="1" smtClean="0"/>
            <a:t>Reputa-tion</a:t>
          </a:r>
          <a:endParaRPr lang="en-GB" sz="2400" dirty="0"/>
        </a:p>
      </dgm:t>
    </dgm:pt>
    <dgm:pt modelId="{941DB0B1-C08C-4234-963E-6A75A5B31677}" type="parTrans" cxnId="{7E2DAFD6-0057-4654-8C56-3F9BCE65343E}">
      <dgm:prSet/>
      <dgm:spPr/>
      <dgm:t>
        <a:bodyPr/>
        <a:lstStyle/>
        <a:p>
          <a:endParaRPr lang="en-GB"/>
        </a:p>
      </dgm:t>
    </dgm:pt>
    <dgm:pt modelId="{04000498-27AF-41B5-A288-F4E13EE870AA}" type="sibTrans" cxnId="{7E2DAFD6-0057-4654-8C56-3F9BCE65343E}">
      <dgm:prSet/>
      <dgm:spPr/>
      <dgm:t>
        <a:bodyPr/>
        <a:lstStyle/>
        <a:p>
          <a:endParaRPr lang="en-GB"/>
        </a:p>
      </dgm:t>
    </dgm:pt>
    <dgm:pt modelId="{9A5F976A-5056-4AF4-B079-72F93E5A322D}">
      <dgm:prSet phldrT="[Text]" custT="1"/>
      <dgm:spPr/>
      <dgm:t>
        <a:bodyPr/>
        <a:lstStyle/>
        <a:p>
          <a:r>
            <a:rPr lang="en-GB" sz="2400" dirty="0" smtClean="0"/>
            <a:t>Legal risk</a:t>
          </a:r>
          <a:endParaRPr lang="en-GB" sz="2400" dirty="0"/>
        </a:p>
      </dgm:t>
    </dgm:pt>
    <dgm:pt modelId="{0FCE5953-4F72-4F40-85BA-988FDAC87768}" type="parTrans" cxnId="{E3E88BD6-AC11-45A2-A63B-93FCB9A8D032}">
      <dgm:prSet/>
      <dgm:spPr/>
      <dgm:t>
        <a:bodyPr/>
        <a:lstStyle/>
        <a:p>
          <a:endParaRPr lang="en-GB"/>
        </a:p>
      </dgm:t>
    </dgm:pt>
    <dgm:pt modelId="{BA5E1347-5EB7-4BBA-8955-082D10D58B34}" type="sibTrans" cxnId="{E3E88BD6-AC11-45A2-A63B-93FCB9A8D032}">
      <dgm:prSet/>
      <dgm:spPr/>
      <dgm:t>
        <a:bodyPr/>
        <a:lstStyle/>
        <a:p>
          <a:endParaRPr lang="en-GB"/>
        </a:p>
      </dgm:t>
    </dgm:pt>
    <dgm:pt modelId="{74AEDE56-03C3-4AD2-A562-162684AEA7CF}">
      <dgm:prSet phldrT="[Text]" custT="1"/>
      <dgm:spPr/>
      <dgm:t>
        <a:bodyPr/>
        <a:lstStyle/>
        <a:p>
          <a:r>
            <a:rPr lang="en-GB" sz="2400" dirty="0" smtClean="0"/>
            <a:t>Security of supply</a:t>
          </a:r>
          <a:endParaRPr lang="en-GB" sz="2400" dirty="0"/>
        </a:p>
      </dgm:t>
    </dgm:pt>
    <dgm:pt modelId="{69D87C29-4661-432C-AF6B-C25C0B908B4B}" type="parTrans" cxnId="{1E2BD147-2BCA-4182-8122-38D6A1965EC4}">
      <dgm:prSet/>
      <dgm:spPr/>
      <dgm:t>
        <a:bodyPr/>
        <a:lstStyle/>
        <a:p>
          <a:endParaRPr lang="en-GB"/>
        </a:p>
      </dgm:t>
    </dgm:pt>
    <dgm:pt modelId="{5445215D-EC6B-4EFD-9213-E825B127D515}" type="sibTrans" cxnId="{1E2BD147-2BCA-4182-8122-38D6A1965EC4}">
      <dgm:prSet/>
      <dgm:spPr/>
      <dgm:t>
        <a:bodyPr/>
        <a:lstStyle/>
        <a:p>
          <a:endParaRPr lang="en-GB"/>
        </a:p>
      </dgm:t>
    </dgm:pt>
    <dgm:pt modelId="{5D7E5BE8-7DE2-46C0-A7CA-5DE95CF1E5CF}" type="pres">
      <dgm:prSet presAssocID="{D4E68861-FF11-4C43-83F9-30005B441570}" presName="Name0" presStyleCnt="0">
        <dgm:presLayoutVars>
          <dgm:chMax val="1"/>
          <dgm:dir/>
          <dgm:animLvl val="ctr"/>
          <dgm:resizeHandles val="exact"/>
        </dgm:presLayoutVars>
      </dgm:prSet>
      <dgm:spPr/>
      <dgm:t>
        <a:bodyPr/>
        <a:lstStyle/>
        <a:p>
          <a:endParaRPr lang="en-GB"/>
        </a:p>
      </dgm:t>
    </dgm:pt>
    <dgm:pt modelId="{DAF8C9A4-E051-421C-B112-59BE62C09142}" type="pres">
      <dgm:prSet presAssocID="{A0115B20-9FF0-44A4-A39C-E1B8C277FE9E}" presName="centerShape" presStyleLbl="node0" presStyleIdx="0" presStyleCnt="1" custScaleX="204001" custScaleY="161137" custLinFactNeighborX="-945" custLinFactNeighborY="9578"/>
      <dgm:spPr/>
      <dgm:t>
        <a:bodyPr/>
        <a:lstStyle/>
        <a:p>
          <a:endParaRPr lang="en-GB"/>
        </a:p>
      </dgm:t>
    </dgm:pt>
    <dgm:pt modelId="{51925611-3708-49D4-80E3-FF1769758176}" type="pres">
      <dgm:prSet presAssocID="{41539E4C-9B67-4782-AF44-FB90EB940A1B}" presName="parTrans" presStyleLbl="sibTrans2D1" presStyleIdx="0" presStyleCnt="5"/>
      <dgm:spPr/>
      <dgm:t>
        <a:bodyPr/>
        <a:lstStyle/>
        <a:p>
          <a:endParaRPr lang="en-GB"/>
        </a:p>
      </dgm:t>
    </dgm:pt>
    <dgm:pt modelId="{3F629442-3D82-483A-A238-5B433D8ECD1E}" type="pres">
      <dgm:prSet presAssocID="{41539E4C-9B67-4782-AF44-FB90EB940A1B}" presName="connectorText" presStyleLbl="sibTrans2D1" presStyleIdx="0" presStyleCnt="5"/>
      <dgm:spPr/>
      <dgm:t>
        <a:bodyPr/>
        <a:lstStyle/>
        <a:p>
          <a:endParaRPr lang="en-GB"/>
        </a:p>
      </dgm:t>
    </dgm:pt>
    <dgm:pt modelId="{EB145358-D4C3-43F7-9163-A8D369668090}" type="pres">
      <dgm:prSet presAssocID="{EA5156B2-DE9C-4A2B-B8B8-BA83FEC0BA19}" presName="node" presStyleLbl="node1" presStyleIdx="0" presStyleCnt="5" custScaleX="132280" custScaleY="111018" custRadScaleRad="112493" custRadScaleInc="-1266">
        <dgm:presLayoutVars>
          <dgm:bulletEnabled val="1"/>
        </dgm:presLayoutVars>
      </dgm:prSet>
      <dgm:spPr/>
      <dgm:t>
        <a:bodyPr/>
        <a:lstStyle/>
        <a:p>
          <a:endParaRPr lang="en-GB"/>
        </a:p>
      </dgm:t>
    </dgm:pt>
    <dgm:pt modelId="{132486D7-4D37-46BB-B732-99C37E4700B6}" type="pres">
      <dgm:prSet presAssocID="{2C3E3AE5-32C2-4C73-9669-4A36B8324F7E}" presName="parTrans" presStyleLbl="sibTrans2D1" presStyleIdx="1" presStyleCnt="5"/>
      <dgm:spPr/>
      <dgm:t>
        <a:bodyPr/>
        <a:lstStyle/>
        <a:p>
          <a:endParaRPr lang="en-GB"/>
        </a:p>
      </dgm:t>
    </dgm:pt>
    <dgm:pt modelId="{03D8AABA-DF52-45D2-90CF-529D96AFE3E3}" type="pres">
      <dgm:prSet presAssocID="{2C3E3AE5-32C2-4C73-9669-4A36B8324F7E}" presName="connectorText" presStyleLbl="sibTrans2D1" presStyleIdx="1" presStyleCnt="5"/>
      <dgm:spPr/>
      <dgm:t>
        <a:bodyPr/>
        <a:lstStyle/>
        <a:p>
          <a:endParaRPr lang="en-GB"/>
        </a:p>
      </dgm:t>
    </dgm:pt>
    <dgm:pt modelId="{095568AC-A00B-4370-8B06-5737BC099144}" type="pres">
      <dgm:prSet presAssocID="{F0552831-CDA5-438C-9271-7BCA2E5A004D}" presName="node" presStyleLbl="node1" presStyleIdx="1" presStyleCnt="5" custScaleX="137974" custScaleY="133042" custRadScaleRad="141135" custRadScaleInc="-17318">
        <dgm:presLayoutVars>
          <dgm:bulletEnabled val="1"/>
        </dgm:presLayoutVars>
      </dgm:prSet>
      <dgm:spPr/>
      <dgm:t>
        <a:bodyPr/>
        <a:lstStyle/>
        <a:p>
          <a:endParaRPr lang="en-GB"/>
        </a:p>
      </dgm:t>
    </dgm:pt>
    <dgm:pt modelId="{5002DA83-E340-46D6-B59F-8C3D4646AE82}" type="pres">
      <dgm:prSet presAssocID="{941DB0B1-C08C-4234-963E-6A75A5B31677}" presName="parTrans" presStyleLbl="sibTrans2D1" presStyleIdx="2" presStyleCnt="5"/>
      <dgm:spPr/>
      <dgm:t>
        <a:bodyPr/>
        <a:lstStyle/>
        <a:p>
          <a:endParaRPr lang="en-GB"/>
        </a:p>
      </dgm:t>
    </dgm:pt>
    <dgm:pt modelId="{43103F60-2B04-4060-A373-ADDBC1E8F439}" type="pres">
      <dgm:prSet presAssocID="{941DB0B1-C08C-4234-963E-6A75A5B31677}" presName="connectorText" presStyleLbl="sibTrans2D1" presStyleIdx="2" presStyleCnt="5"/>
      <dgm:spPr/>
      <dgm:t>
        <a:bodyPr/>
        <a:lstStyle/>
        <a:p>
          <a:endParaRPr lang="en-GB"/>
        </a:p>
      </dgm:t>
    </dgm:pt>
    <dgm:pt modelId="{7A8A5633-6B2F-478B-A07F-831889618F3F}" type="pres">
      <dgm:prSet presAssocID="{D7120C72-C440-4009-B6EA-3F705F9A854A}" presName="node" presStyleLbl="node1" presStyleIdx="2" presStyleCnt="5" custScaleX="135754" custScaleY="126789" custRadScaleRad="140339" custRadScaleInc="-79015">
        <dgm:presLayoutVars>
          <dgm:bulletEnabled val="1"/>
        </dgm:presLayoutVars>
      </dgm:prSet>
      <dgm:spPr/>
      <dgm:t>
        <a:bodyPr/>
        <a:lstStyle/>
        <a:p>
          <a:endParaRPr lang="en-GB"/>
        </a:p>
      </dgm:t>
    </dgm:pt>
    <dgm:pt modelId="{12408ED7-5A48-4A27-9581-5166D114CFD8}" type="pres">
      <dgm:prSet presAssocID="{0FCE5953-4F72-4F40-85BA-988FDAC87768}" presName="parTrans" presStyleLbl="sibTrans2D1" presStyleIdx="3" presStyleCnt="5"/>
      <dgm:spPr/>
      <dgm:t>
        <a:bodyPr/>
        <a:lstStyle/>
        <a:p>
          <a:endParaRPr lang="en-GB"/>
        </a:p>
      </dgm:t>
    </dgm:pt>
    <dgm:pt modelId="{819CFC9C-0E1E-49DD-9B41-19C627EB2CF4}" type="pres">
      <dgm:prSet presAssocID="{0FCE5953-4F72-4F40-85BA-988FDAC87768}" presName="connectorText" presStyleLbl="sibTrans2D1" presStyleIdx="3" presStyleCnt="5"/>
      <dgm:spPr/>
      <dgm:t>
        <a:bodyPr/>
        <a:lstStyle/>
        <a:p>
          <a:endParaRPr lang="en-GB"/>
        </a:p>
      </dgm:t>
    </dgm:pt>
    <dgm:pt modelId="{EBA6CFE0-FB93-4E09-A49E-12E3F8AA1E09}" type="pres">
      <dgm:prSet presAssocID="{9A5F976A-5056-4AF4-B079-72F93E5A322D}" presName="node" presStyleLbl="node1" presStyleIdx="3" presStyleCnt="5" custScaleX="125039" custScaleY="110716" custRadScaleRad="141710" custRadScaleInc="77365">
        <dgm:presLayoutVars>
          <dgm:bulletEnabled val="1"/>
        </dgm:presLayoutVars>
      </dgm:prSet>
      <dgm:spPr/>
      <dgm:t>
        <a:bodyPr/>
        <a:lstStyle/>
        <a:p>
          <a:endParaRPr lang="en-GB"/>
        </a:p>
      </dgm:t>
    </dgm:pt>
    <dgm:pt modelId="{E7D3CC6E-7A86-4B0C-9D1C-706F4705DA01}" type="pres">
      <dgm:prSet presAssocID="{69D87C29-4661-432C-AF6B-C25C0B908B4B}" presName="parTrans" presStyleLbl="sibTrans2D1" presStyleIdx="4" presStyleCnt="5"/>
      <dgm:spPr/>
      <dgm:t>
        <a:bodyPr/>
        <a:lstStyle/>
        <a:p>
          <a:endParaRPr lang="en-GB"/>
        </a:p>
      </dgm:t>
    </dgm:pt>
    <dgm:pt modelId="{BF7A7905-4F53-4BC6-BB55-2F253F3726EB}" type="pres">
      <dgm:prSet presAssocID="{69D87C29-4661-432C-AF6B-C25C0B908B4B}" presName="connectorText" presStyleLbl="sibTrans2D1" presStyleIdx="4" presStyleCnt="5"/>
      <dgm:spPr/>
      <dgm:t>
        <a:bodyPr/>
        <a:lstStyle/>
        <a:p>
          <a:endParaRPr lang="en-GB"/>
        </a:p>
      </dgm:t>
    </dgm:pt>
    <dgm:pt modelId="{AD4EB30E-29BD-4A98-A38A-1747394FC757}" type="pres">
      <dgm:prSet presAssocID="{74AEDE56-03C3-4AD2-A562-162684AEA7CF}" presName="node" presStyleLbl="node1" presStyleIdx="4" presStyleCnt="5" custScaleX="124773" custScaleY="111653" custRadScaleRad="155192" custRadScaleInc="17066">
        <dgm:presLayoutVars>
          <dgm:bulletEnabled val="1"/>
        </dgm:presLayoutVars>
      </dgm:prSet>
      <dgm:spPr/>
      <dgm:t>
        <a:bodyPr/>
        <a:lstStyle/>
        <a:p>
          <a:endParaRPr lang="en-GB"/>
        </a:p>
      </dgm:t>
    </dgm:pt>
  </dgm:ptLst>
  <dgm:cxnLst>
    <dgm:cxn modelId="{F12C44FD-7AD4-4E5B-9DCC-DE16799EAB86}" type="presOf" srcId="{941DB0B1-C08C-4234-963E-6A75A5B31677}" destId="{5002DA83-E340-46D6-B59F-8C3D4646AE82}" srcOrd="0" destOrd="0" presId="urn:microsoft.com/office/officeart/2005/8/layout/radial5"/>
    <dgm:cxn modelId="{FDEB7B84-F471-46A9-8E63-551913C20874}" type="presOf" srcId="{941DB0B1-C08C-4234-963E-6A75A5B31677}" destId="{43103F60-2B04-4060-A373-ADDBC1E8F439}" srcOrd="1" destOrd="0" presId="urn:microsoft.com/office/officeart/2005/8/layout/radial5"/>
    <dgm:cxn modelId="{AAB7A347-5A55-44A6-AF72-BE7281C2E550}" srcId="{A0115B20-9FF0-44A4-A39C-E1B8C277FE9E}" destId="{EA5156B2-DE9C-4A2B-B8B8-BA83FEC0BA19}" srcOrd="0" destOrd="0" parTransId="{41539E4C-9B67-4782-AF44-FB90EB940A1B}" sibTransId="{919F5AE8-6602-4D12-BA39-3D9D89B683AB}"/>
    <dgm:cxn modelId="{E69A636E-B464-4FA9-8150-71D489DC8681}" type="presOf" srcId="{0FCE5953-4F72-4F40-85BA-988FDAC87768}" destId="{819CFC9C-0E1E-49DD-9B41-19C627EB2CF4}" srcOrd="1" destOrd="0" presId="urn:microsoft.com/office/officeart/2005/8/layout/radial5"/>
    <dgm:cxn modelId="{465424D7-121D-4016-95B4-AEC5F927ABBD}" srcId="{284A42D2-F4BF-48E5-B41E-71EF7580D7A5}" destId="{7DE08D69-3D2B-48B9-BB56-B34926EEC9A3}" srcOrd="1" destOrd="0" parTransId="{1CFB965C-7D10-410A-9E4F-DD01F270D661}" sibTransId="{0CD94E41-A3CD-4147-B8DC-4F3AF4546020}"/>
    <dgm:cxn modelId="{B49B5772-7868-4B2F-8C38-DD5B126B1CA2}" type="presOf" srcId="{0FCE5953-4F72-4F40-85BA-988FDAC87768}" destId="{12408ED7-5A48-4A27-9581-5166D114CFD8}" srcOrd="0" destOrd="0" presId="urn:microsoft.com/office/officeart/2005/8/layout/radial5"/>
    <dgm:cxn modelId="{1E2BD147-2BCA-4182-8122-38D6A1965EC4}" srcId="{A0115B20-9FF0-44A4-A39C-E1B8C277FE9E}" destId="{74AEDE56-03C3-4AD2-A562-162684AEA7CF}" srcOrd="4" destOrd="0" parTransId="{69D87C29-4661-432C-AF6B-C25C0B908B4B}" sibTransId="{5445215D-EC6B-4EFD-9213-E825B127D515}"/>
    <dgm:cxn modelId="{32D051C4-2696-4F77-8978-1BA1A20441A7}" type="presOf" srcId="{41539E4C-9B67-4782-AF44-FB90EB940A1B}" destId="{3F629442-3D82-483A-A238-5B433D8ECD1E}" srcOrd="1" destOrd="0" presId="urn:microsoft.com/office/officeart/2005/8/layout/radial5"/>
    <dgm:cxn modelId="{6D16085D-9904-400A-AC2D-1BD5BF458A1B}" srcId="{284A42D2-F4BF-48E5-B41E-71EF7580D7A5}" destId="{74DBF993-F64B-4C63-9477-A441047F9AD3}" srcOrd="0" destOrd="0" parTransId="{52B26D8E-3A88-4E8B-80E9-06A955C844B9}" sibTransId="{503CD6C0-021A-4CD6-A243-3B375F86FCCE}"/>
    <dgm:cxn modelId="{4C0F1F6B-BF61-437A-80FA-506E26E10851}" srcId="{284A42D2-F4BF-48E5-B41E-71EF7580D7A5}" destId="{39B9BBD8-9B51-46BB-83EE-690D47471D79}" srcOrd="2" destOrd="0" parTransId="{3C119487-094A-4E12-891F-38C743B81E5C}" sibTransId="{33C73EC3-0050-4381-BD04-10A575CE6AD8}"/>
    <dgm:cxn modelId="{89BB5BC1-9183-4C25-A7F0-8C251D7D7385}" type="presOf" srcId="{74AEDE56-03C3-4AD2-A562-162684AEA7CF}" destId="{AD4EB30E-29BD-4A98-A38A-1747394FC757}" srcOrd="0" destOrd="0" presId="urn:microsoft.com/office/officeart/2005/8/layout/radial5"/>
    <dgm:cxn modelId="{8124504C-AFA8-4ED0-98FA-FC7BC617B431}" srcId="{D4E68861-FF11-4C43-83F9-30005B441570}" destId="{A0115B20-9FF0-44A4-A39C-E1B8C277FE9E}" srcOrd="0" destOrd="0" parTransId="{B9D24A57-017B-4663-B2E6-09E1AC05E2EF}" sibTransId="{35584DAA-9221-43F1-BD31-5ECF8C009169}"/>
    <dgm:cxn modelId="{9413AE00-7F6E-46C8-ABA2-856F6322DBBC}" srcId="{D4E68861-FF11-4C43-83F9-30005B441570}" destId="{284A42D2-F4BF-48E5-B41E-71EF7580D7A5}" srcOrd="1" destOrd="0" parTransId="{30FBFB9F-7C40-4D4C-8629-A74A9E668D5A}" sibTransId="{F95226C3-CAB3-41D1-8A7D-D89E174722EB}"/>
    <dgm:cxn modelId="{E3E88BD6-AC11-45A2-A63B-93FCB9A8D032}" srcId="{A0115B20-9FF0-44A4-A39C-E1B8C277FE9E}" destId="{9A5F976A-5056-4AF4-B079-72F93E5A322D}" srcOrd="3" destOrd="0" parTransId="{0FCE5953-4F72-4F40-85BA-988FDAC87768}" sibTransId="{BA5E1347-5EB7-4BBA-8955-082D10D58B34}"/>
    <dgm:cxn modelId="{316B2E5E-3D96-4754-BE7F-D9988285D22D}" type="presOf" srcId="{EA5156B2-DE9C-4A2B-B8B8-BA83FEC0BA19}" destId="{EB145358-D4C3-43F7-9163-A8D369668090}" srcOrd="0" destOrd="0" presId="urn:microsoft.com/office/officeart/2005/8/layout/radial5"/>
    <dgm:cxn modelId="{76DB6D22-9F83-41BD-980F-98182AFB4DB5}" type="presOf" srcId="{2C3E3AE5-32C2-4C73-9669-4A36B8324F7E}" destId="{132486D7-4D37-46BB-B732-99C37E4700B6}" srcOrd="0" destOrd="0" presId="urn:microsoft.com/office/officeart/2005/8/layout/radial5"/>
    <dgm:cxn modelId="{118BD767-A211-402F-A02C-A7E12279B8F4}" type="presOf" srcId="{41539E4C-9B67-4782-AF44-FB90EB940A1B}" destId="{51925611-3708-49D4-80E3-FF1769758176}" srcOrd="0" destOrd="0" presId="urn:microsoft.com/office/officeart/2005/8/layout/radial5"/>
    <dgm:cxn modelId="{72E9C241-BCA5-4FE7-847C-3A0CF8E43CA6}" srcId="{A0115B20-9FF0-44A4-A39C-E1B8C277FE9E}" destId="{F0552831-CDA5-438C-9271-7BCA2E5A004D}" srcOrd="1" destOrd="0" parTransId="{2C3E3AE5-32C2-4C73-9669-4A36B8324F7E}" sibTransId="{E3279F3A-4236-4915-9C37-0446F7119931}"/>
    <dgm:cxn modelId="{722896A6-11EA-4AE4-A75D-658FD488FD0B}" type="presOf" srcId="{F0552831-CDA5-438C-9271-7BCA2E5A004D}" destId="{095568AC-A00B-4370-8B06-5737BC099144}" srcOrd="0" destOrd="0" presId="urn:microsoft.com/office/officeart/2005/8/layout/radial5"/>
    <dgm:cxn modelId="{DAC2D18F-28F2-4991-887D-EB3B7E8A359C}" type="presOf" srcId="{69D87C29-4661-432C-AF6B-C25C0B908B4B}" destId="{E7D3CC6E-7A86-4B0C-9D1C-706F4705DA01}" srcOrd="0" destOrd="0" presId="urn:microsoft.com/office/officeart/2005/8/layout/radial5"/>
    <dgm:cxn modelId="{74DDC094-856D-4A4F-99F6-D1960A7B3818}" type="presOf" srcId="{2C3E3AE5-32C2-4C73-9669-4A36B8324F7E}" destId="{03D8AABA-DF52-45D2-90CF-529D96AFE3E3}" srcOrd="1" destOrd="0" presId="urn:microsoft.com/office/officeart/2005/8/layout/radial5"/>
    <dgm:cxn modelId="{8DEF9046-3422-4E2D-AEFC-F358F06C1217}" type="presOf" srcId="{69D87C29-4661-432C-AF6B-C25C0B908B4B}" destId="{BF7A7905-4F53-4BC6-BB55-2F253F3726EB}" srcOrd="1" destOrd="0" presId="urn:microsoft.com/office/officeart/2005/8/layout/radial5"/>
    <dgm:cxn modelId="{A19F0646-76F5-453E-BDA1-2DBA78794AD9}" type="presOf" srcId="{D4E68861-FF11-4C43-83F9-30005B441570}" destId="{5D7E5BE8-7DE2-46C0-A7CA-5DE95CF1E5CF}" srcOrd="0" destOrd="0" presId="urn:microsoft.com/office/officeart/2005/8/layout/radial5"/>
    <dgm:cxn modelId="{8D802F05-EF3F-41F3-B476-EB1039A3FAA0}" type="presOf" srcId="{9A5F976A-5056-4AF4-B079-72F93E5A322D}" destId="{EBA6CFE0-FB93-4E09-A49E-12E3F8AA1E09}" srcOrd="0" destOrd="0" presId="urn:microsoft.com/office/officeart/2005/8/layout/radial5"/>
    <dgm:cxn modelId="{7E2DAFD6-0057-4654-8C56-3F9BCE65343E}" srcId="{A0115B20-9FF0-44A4-A39C-E1B8C277FE9E}" destId="{D7120C72-C440-4009-B6EA-3F705F9A854A}" srcOrd="2" destOrd="0" parTransId="{941DB0B1-C08C-4234-963E-6A75A5B31677}" sibTransId="{04000498-27AF-41B5-A288-F4E13EE870AA}"/>
    <dgm:cxn modelId="{271C16CC-9BA4-40DD-B412-2D8B4D8309F1}" type="presOf" srcId="{A0115B20-9FF0-44A4-A39C-E1B8C277FE9E}" destId="{DAF8C9A4-E051-421C-B112-59BE62C09142}" srcOrd="0" destOrd="0" presId="urn:microsoft.com/office/officeart/2005/8/layout/radial5"/>
    <dgm:cxn modelId="{A0A37AD2-97F2-48C3-B1D3-141A8457F2DB}" type="presOf" srcId="{D7120C72-C440-4009-B6EA-3F705F9A854A}" destId="{7A8A5633-6B2F-478B-A07F-831889618F3F}" srcOrd="0" destOrd="0" presId="urn:microsoft.com/office/officeart/2005/8/layout/radial5"/>
    <dgm:cxn modelId="{79130C37-0A9F-42AE-88AA-43A2A76904A1}" type="presParOf" srcId="{5D7E5BE8-7DE2-46C0-A7CA-5DE95CF1E5CF}" destId="{DAF8C9A4-E051-421C-B112-59BE62C09142}" srcOrd="0" destOrd="0" presId="urn:microsoft.com/office/officeart/2005/8/layout/radial5"/>
    <dgm:cxn modelId="{55A0B51C-4B86-44EB-8DC3-044A56CE6684}" type="presParOf" srcId="{5D7E5BE8-7DE2-46C0-A7CA-5DE95CF1E5CF}" destId="{51925611-3708-49D4-80E3-FF1769758176}" srcOrd="1" destOrd="0" presId="urn:microsoft.com/office/officeart/2005/8/layout/radial5"/>
    <dgm:cxn modelId="{2DCE2DB5-C173-41BD-B011-1513F6F466A6}" type="presParOf" srcId="{51925611-3708-49D4-80E3-FF1769758176}" destId="{3F629442-3D82-483A-A238-5B433D8ECD1E}" srcOrd="0" destOrd="0" presId="urn:microsoft.com/office/officeart/2005/8/layout/radial5"/>
    <dgm:cxn modelId="{8835B62A-D7EF-4D3A-9D19-048862FB7783}" type="presParOf" srcId="{5D7E5BE8-7DE2-46C0-A7CA-5DE95CF1E5CF}" destId="{EB145358-D4C3-43F7-9163-A8D369668090}" srcOrd="2" destOrd="0" presId="urn:microsoft.com/office/officeart/2005/8/layout/radial5"/>
    <dgm:cxn modelId="{45322EC9-652B-458E-9030-59810D4583A9}" type="presParOf" srcId="{5D7E5BE8-7DE2-46C0-A7CA-5DE95CF1E5CF}" destId="{132486D7-4D37-46BB-B732-99C37E4700B6}" srcOrd="3" destOrd="0" presId="urn:microsoft.com/office/officeart/2005/8/layout/radial5"/>
    <dgm:cxn modelId="{38939C49-7188-4F1D-811B-AB1DD5B617EA}" type="presParOf" srcId="{132486D7-4D37-46BB-B732-99C37E4700B6}" destId="{03D8AABA-DF52-45D2-90CF-529D96AFE3E3}" srcOrd="0" destOrd="0" presId="urn:microsoft.com/office/officeart/2005/8/layout/radial5"/>
    <dgm:cxn modelId="{E0EA4B49-80EF-461D-8180-677ED6C32AB1}" type="presParOf" srcId="{5D7E5BE8-7DE2-46C0-A7CA-5DE95CF1E5CF}" destId="{095568AC-A00B-4370-8B06-5737BC099144}" srcOrd="4" destOrd="0" presId="urn:microsoft.com/office/officeart/2005/8/layout/radial5"/>
    <dgm:cxn modelId="{66B494E7-7B1F-4B30-B366-FB9880C67609}" type="presParOf" srcId="{5D7E5BE8-7DE2-46C0-A7CA-5DE95CF1E5CF}" destId="{5002DA83-E340-46D6-B59F-8C3D4646AE82}" srcOrd="5" destOrd="0" presId="urn:microsoft.com/office/officeart/2005/8/layout/radial5"/>
    <dgm:cxn modelId="{E1DA37B7-2544-42ED-A6E5-D4793186CE02}" type="presParOf" srcId="{5002DA83-E340-46D6-B59F-8C3D4646AE82}" destId="{43103F60-2B04-4060-A373-ADDBC1E8F439}" srcOrd="0" destOrd="0" presId="urn:microsoft.com/office/officeart/2005/8/layout/radial5"/>
    <dgm:cxn modelId="{FAC5920E-0827-4768-98C2-1A19FB35C53E}" type="presParOf" srcId="{5D7E5BE8-7DE2-46C0-A7CA-5DE95CF1E5CF}" destId="{7A8A5633-6B2F-478B-A07F-831889618F3F}" srcOrd="6" destOrd="0" presId="urn:microsoft.com/office/officeart/2005/8/layout/radial5"/>
    <dgm:cxn modelId="{346D86FE-A23A-4194-AF8A-0F2B564B073C}" type="presParOf" srcId="{5D7E5BE8-7DE2-46C0-A7CA-5DE95CF1E5CF}" destId="{12408ED7-5A48-4A27-9581-5166D114CFD8}" srcOrd="7" destOrd="0" presId="urn:microsoft.com/office/officeart/2005/8/layout/radial5"/>
    <dgm:cxn modelId="{72BE5FAC-D2D2-4BFD-857E-B52897E04C9A}" type="presParOf" srcId="{12408ED7-5A48-4A27-9581-5166D114CFD8}" destId="{819CFC9C-0E1E-49DD-9B41-19C627EB2CF4}" srcOrd="0" destOrd="0" presId="urn:microsoft.com/office/officeart/2005/8/layout/radial5"/>
    <dgm:cxn modelId="{67A57A59-B2EE-4A4A-90B9-54D5A96375B5}" type="presParOf" srcId="{5D7E5BE8-7DE2-46C0-A7CA-5DE95CF1E5CF}" destId="{EBA6CFE0-FB93-4E09-A49E-12E3F8AA1E09}" srcOrd="8" destOrd="0" presId="urn:microsoft.com/office/officeart/2005/8/layout/radial5"/>
    <dgm:cxn modelId="{B53EEEF1-2496-4616-9718-F58BCD25EDEB}" type="presParOf" srcId="{5D7E5BE8-7DE2-46C0-A7CA-5DE95CF1E5CF}" destId="{E7D3CC6E-7A86-4B0C-9D1C-706F4705DA01}" srcOrd="9" destOrd="0" presId="urn:microsoft.com/office/officeart/2005/8/layout/radial5"/>
    <dgm:cxn modelId="{BE4641CD-C3F3-4262-989F-2A118A20EBF4}" type="presParOf" srcId="{E7D3CC6E-7A86-4B0C-9D1C-706F4705DA01}" destId="{BF7A7905-4F53-4BC6-BB55-2F253F3726EB}" srcOrd="0" destOrd="0" presId="urn:microsoft.com/office/officeart/2005/8/layout/radial5"/>
    <dgm:cxn modelId="{B19B5A96-EE67-455B-A057-5C3C8CE9028A}" type="presParOf" srcId="{5D7E5BE8-7DE2-46C0-A7CA-5DE95CF1E5CF}" destId="{AD4EB30E-29BD-4A98-A38A-1747394FC757}" srcOrd="10" destOrd="0" presId="urn:microsoft.com/office/officeart/2005/8/layout/radial5"/>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DE410C2C-F82B-4385-8290-ACA0FC7E4398}" type="doc">
      <dgm:prSet loTypeId="urn:microsoft.com/office/officeart/2005/8/layout/vProcess5" loCatId="process" qsTypeId="urn:microsoft.com/office/officeart/2005/8/quickstyle/simple1#2" qsCatId="simple" csTypeId="urn:microsoft.com/office/officeart/2005/8/colors/accent1_2#2" csCatId="accent1" phldr="1"/>
      <dgm:spPr/>
      <dgm:t>
        <a:bodyPr/>
        <a:lstStyle/>
        <a:p>
          <a:endParaRPr lang="en-GB"/>
        </a:p>
      </dgm:t>
    </dgm:pt>
    <dgm:pt modelId="{C2FBCC23-3FA7-4AB5-B9F4-F4FDAE700493}">
      <dgm:prSet phldrT="[Text]" custT="1"/>
      <dgm:spPr/>
      <dgm:t>
        <a:bodyPr/>
        <a:lstStyle/>
        <a:p>
          <a:r>
            <a:rPr lang="en-GB" sz="2200" b="1" dirty="0" smtClean="0"/>
            <a:t>Identification of need </a:t>
          </a:r>
          <a:r>
            <a:rPr lang="en-GB" sz="1900" dirty="0" smtClean="0"/>
            <a:t>– can you reduce consumption? </a:t>
          </a:r>
          <a:endParaRPr lang="en-GB" sz="1900" dirty="0"/>
        </a:p>
      </dgm:t>
    </dgm:pt>
    <dgm:pt modelId="{71F7723C-7BA5-4EF0-959C-4E81DBE1B93B}" type="parTrans" cxnId="{79421B76-C1FE-4D2D-A6AD-FF5D6BE5515B}">
      <dgm:prSet/>
      <dgm:spPr/>
      <dgm:t>
        <a:bodyPr/>
        <a:lstStyle/>
        <a:p>
          <a:endParaRPr lang="en-GB"/>
        </a:p>
      </dgm:t>
    </dgm:pt>
    <dgm:pt modelId="{4F9AB7A9-01A0-4E68-B8F6-C51335952D9A}" type="sibTrans" cxnId="{79421B76-C1FE-4D2D-A6AD-FF5D6BE5515B}">
      <dgm:prSet/>
      <dgm:spPr/>
      <dgm:t>
        <a:bodyPr/>
        <a:lstStyle/>
        <a:p>
          <a:endParaRPr lang="en-GB"/>
        </a:p>
      </dgm:t>
    </dgm:pt>
    <dgm:pt modelId="{83340B76-9DA7-48E7-99EB-C54A751E12B5}">
      <dgm:prSet phldrT="[Text]" custT="1"/>
      <dgm:spPr/>
      <dgm:t>
        <a:bodyPr/>
        <a:lstStyle/>
        <a:p>
          <a:r>
            <a:rPr lang="en-GB" sz="2200" b="1" dirty="0" smtClean="0"/>
            <a:t>Supplier selection/sourcing </a:t>
          </a:r>
          <a:r>
            <a:rPr lang="en-GB" sz="2200" dirty="0" smtClean="0"/>
            <a:t>- </a:t>
          </a:r>
          <a:r>
            <a:rPr lang="en-GB" sz="1900" dirty="0" smtClean="0"/>
            <a:t>what sustainable options are available?  what legal , reputational and long term financial issues apply?</a:t>
          </a:r>
          <a:endParaRPr lang="en-GB" sz="1900" dirty="0"/>
        </a:p>
      </dgm:t>
    </dgm:pt>
    <dgm:pt modelId="{82D0B8B6-16DF-4F82-B231-34C0843824D6}" type="parTrans" cxnId="{EC319237-8C95-47D1-8A18-FF5A91D36D71}">
      <dgm:prSet/>
      <dgm:spPr/>
      <dgm:t>
        <a:bodyPr/>
        <a:lstStyle/>
        <a:p>
          <a:endParaRPr lang="en-GB"/>
        </a:p>
      </dgm:t>
    </dgm:pt>
    <dgm:pt modelId="{75DE0317-3789-4946-B24C-58E07C7D4EA5}" type="sibTrans" cxnId="{EC319237-8C95-47D1-8A18-FF5A91D36D71}">
      <dgm:prSet/>
      <dgm:spPr/>
      <dgm:t>
        <a:bodyPr/>
        <a:lstStyle/>
        <a:p>
          <a:endParaRPr lang="en-GB"/>
        </a:p>
      </dgm:t>
    </dgm:pt>
    <dgm:pt modelId="{45790007-698C-487C-88D7-CED8BB1AD1DB}">
      <dgm:prSet phldrT="[Text]" custT="1"/>
      <dgm:spPr/>
      <dgm:t>
        <a:bodyPr/>
        <a:lstStyle/>
        <a:p>
          <a:r>
            <a:rPr lang="en-GB" sz="2200" b="1" dirty="0" smtClean="0"/>
            <a:t>Production of specification </a:t>
          </a:r>
          <a:r>
            <a:rPr lang="en-GB" sz="1900" dirty="0" smtClean="0"/>
            <a:t>– ensure all sustainability requirements are included and related to the subject matter, relate to overarching sustainability objectives.</a:t>
          </a:r>
          <a:endParaRPr lang="en-GB" sz="1900" dirty="0"/>
        </a:p>
      </dgm:t>
    </dgm:pt>
    <dgm:pt modelId="{511299F6-2632-469D-9A51-ABFAE7AEE968}" type="parTrans" cxnId="{AAB90C97-84DD-40C7-B8D6-A863295044D5}">
      <dgm:prSet/>
      <dgm:spPr/>
      <dgm:t>
        <a:bodyPr/>
        <a:lstStyle/>
        <a:p>
          <a:endParaRPr lang="en-GB"/>
        </a:p>
      </dgm:t>
    </dgm:pt>
    <dgm:pt modelId="{9581E898-EB25-43E2-ADE9-E2B2CA0CE35E}" type="sibTrans" cxnId="{AAB90C97-84DD-40C7-B8D6-A863295044D5}">
      <dgm:prSet/>
      <dgm:spPr/>
      <dgm:t>
        <a:bodyPr/>
        <a:lstStyle/>
        <a:p>
          <a:endParaRPr lang="en-GB"/>
        </a:p>
      </dgm:t>
    </dgm:pt>
    <dgm:pt modelId="{4E22B56B-BBD4-4FD7-967E-596708E13506}" type="pres">
      <dgm:prSet presAssocID="{DE410C2C-F82B-4385-8290-ACA0FC7E4398}" presName="outerComposite" presStyleCnt="0">
        <dgm:presLayoutVars>
          <dgm:chMax val="5"/>
          <dgm:dir/>
          <dgm:resizeHandles val="exact"/>
        </dgm:presLayoutVars>
      </dgm:prSet>
      <dgm:spPr/>
      <dgm:t>
        <a:bodyPr/>
        <a:lstStyle/>
        <a:p>
          <a:endParaRPr lang="en-GB"/>
        </a:p>
      </dgm:t>
    </dgm:pt>
    <dgm:pt modelId="{E8851CFC-551B-4458-B5B8-A4949657137B}" type="pres">
      <dgm:prSet presAssocID="{DE410C2C-F82B-4385-8290-ACA0FC7E4398}" presName="dummyMaxCanvas" presStyleCnt="0">
        <dgm:presLayoutVars/>
      </dgm:prSet>
      <dgm:spPr/>
    </dgm:pt>
    <dgm:pt modelId="{222ECD4F-959F-45E6-821A-698BB20007DF}" type="pres">
      <dgm:prSet presAssocID="{DE410C2C-F82B-4385-8290-ACA0FC7E4398}" presName="ThreeNodes_1" presStyleLbl="node1" presStyleIdx="0" presStyleCnt="3" custScaleY="68708" custLinFactNeighborX="1014" custLinFactNeighborY="-1153">
        <dgm:presLayoutVars>
          <dgm:bulletEnabled val="1"/>
        </dgm:presLayoutVars>
      </dgm:prSet>
      <dgm:spPr/>
      <dgm:t>
        <a:bodyPr/>
        <a:lstStyle/>
        <a:p>
          <a:endParaRPr lang="en-GB"/>
        </a:p>
      </dgm:t>
    </dgm:pt>
    <dgm:pt modelId="{4B5C771A-4EE6-4EA9-8573-AA021791BA93}" type="pres">
      <dgm:prSet presAssocID="{DE410C2C-F82B-4385-8290-ACA0FC7E4398}" presName="ThreeNodes_2" presStyleLbl="node1" presStyleIdx="1" presStyleCnt="3" custLinFactNeighborX="304" custLinFactNeighborY="-15217">
        <dgm:presLayoutVars>
          <dgm:bulletEnabled val="1"/>
        </dgm:presLayoutVars>
      </dgm:prSet>
      <dgm:spPr/>
      <dgm:t>
        <a:bodyPr/>
        <a:lstStyle/>
        <a:p>
          <a:endParaRPr lang="en-GB"/>
        </a:p>
      </dgm:t>
    </dgm:pt>
    <dgm:pt modelId="{158D9AFA-D6E4-4768-BF6F-DF740D6915B7}" type="pres">
      <dgm:prSet presAssocID="{DE410C2C-F82B-4385-8290-ACA0FC7E4398}" presName="ThreeNodes_3" presStyleLbl="node1" presStyleIdx="2" presStyleCnt="3" custLinFactNeighborX="-406" custLinFactNeighborY="-15941">
        <dgm:presLayoutVars>
          <dgm:bulletEnabled val="1"/>
        </dgm:presLayoutVars>
      </dgm:prSet>
      <dgm:spPr/>
      <dgm:t>
        <a:bodyPr/>
        <a:lstStyle/>
        <a:p>
          <a:endParaRPr lang="en-GB"/>
        </a:p>
      </dgm:t>
    </dgm:pt>
    <dgm:pt modelId="{6983C644-9DA1-4F30-90AD-A6EDD01B1A08}" type="pres">
      <dgm:prSet presAssocID="{DE410C2C-F82B-4385-8290-ACA0FC7E4398}" presName="ThreeConn_1-2" presStyleLbl="fgAccFollowNode1" presStyleIdx="0" presStyleCnt="2" custLinFactNeighborX="-1078" custLinFactNeighborY="-20048">
        <dgm:presLayoutVars>
          <dgm:bulletEnabled val="1"/>
        </dgm:presLayoutVars>
      </dgm:prSet>
      <dgm:spPr/>
      <dgm:t>
        <a:bodyPr/>
        <a:lstStyle/>
        <a:p>
          <a:endParaRPr lang="en-GB"/>
        </a:p>
      </dgm:t>
    </dgm:pt>
    <dgm:pt modelId="{9D1AE70F-BD84-4DB7-A45D-9B2AA2A373D7}" type="pres">
      <dgm:prSet presAssocID="{DE410C2C-F82B-4385-8290-ACA0FC7E4398}" presName="ThreeConn_2-3" presStyleLbl="fgAccFollowNode1" presStyleIdx="1" presStyleCnt="2">
        <dgm:presLayoutVars>
          <dgm:bulletEnabled val="1"/>
        </dgm:presLayoutVars>
      </dgm:prSet>
      <dgm:spPr/>
      <dgm:t>
        <a:bodyPr/>
        <a:lstStyle/>
        <a:p>
          <a:endParaRPr lang="en-GB"/>
        </a:p>
      </dgm:t>
    </dgm:pt>
    <dgm:pt modelId="{D3A22231-EE71-48A0-9F87-F4B769A60DAE}" type="pres">
      <dgm:prSet presAssocID="{DE410C2C-F82B-4385-8290-ACA0FC7E4398}" presName="ThreeNodes_1_text" presStyleLbl="node1" presStyleIdx="2" presStyleCnt="3">
        <dgm:presLayoutVars>
          <dgm:bulletEnabled val="1"/>
        </dgm:presLayoutVars>
      </dgm:prSet>
      <dgm:spPr/>
      <dgm:t>
        <a:bodyPr/>
        <a:lstStyle/>
        <a:p>
          <a:endParaRPr lang="en-GB"/>
        </a:p>
      </dgm:t>
    </dgm:pt>
    <dgm:pt modelId="{20B28BF3-82C1-4816-A1AB-85C87AACADF6}" type="pres">
      <dgm:prSet presAssocID="{DE410C2C-F82B-4385-8290-ACA0FC7E4398}" presName="ThreeNodes_2_text" presStyleLbl="node1" presStyleIdx="2" presStyleCnt="3">
        <dgm:presLayoutVars>
          <dgm:bulletEnabled val="1"/>
        </dgm:presLayoutVars>
      </dgm:prSet>
      <dgm:spPr/>
      <dgm:t>
        <a:bodyPr/>
        <a:lstStyle/>
        <a:p>
          <a:endParaRPr lang="en-GB"/>
        </a:p>
      </dgm:t>
    </dgm:pt>
    <dgm:pt modelId="{332D3EDE-17C6-477E-A4E4-C2F08BA035EC}" type="pres">
      <dgm:prSet presAssocID="{DE410C2C-F82B-4385-8290-ACA0FC7E4398}" presName="ThreeNodes_3_text" presStyleLbl="node1" presStyleIdx="2" presStyleCnt="3">
        <dgm:presLayoutVars>
          <dgm:bulletEnabled val="1"/>
        </dgm:presLayoutVars>
      </dgm:prSet>
      <dgm:spPr/>
      <dgm:t>
        <a:bodyPr/>
        <a:lstStyle/>
        <a:p>
          <a:endParaRPr lang="en-GB"/>
        </a:p>
      </dgm:t>
    </dgm:pt>
  </dgm:ptLst>
  <dgm:cxnLst>
    <dgm:cxn modelId="{AAB90C97-84DD-40C7-B8D6-A863295044D5}" srcId="{DE410C2C-F82B-4385-8290-ACA0FC7E4398}" destId="{45790007-698C-487C-88D7-CED8BB1AD1DB}" srcOrd="2" destOrd="0" parTransId="{511299F6-2632-469D-9A51-ABFAE7AEE968}" sibTransId="{9581E898-EB25-43E2-ADE9-E2B2CA0CE35E}"/>
    <dgm:cxn modelId="{9A71B555-1D2D-4F98-9FE4-5A88BA550EA7}" type="presOf" srcId="{C2FBCC23-3FA7-4AB5-B9F4-F4FDAE700493}" destId="{222ECD4F-959F-45E6-821A-698BB20007DF}" srcOrd="0" destOrd="0" presId="urn:microsoft.com/office/officeart/2005/8/layout/vProcess5"/>
    <dgm:cxn modelId="{5DE31696-0CCA-4769-BBDF-1A2F429F9628}" type="presOf" srcId="{45790007-698C-487C-88D7-CED8BB1AD1DB}" destId="{158D9AFA-D6E4-4768-BF6F-DF740D6915B7}" srcOrd="0" destOrd="0" presId="urn:microsoft.com/office/officeart/2005/8/layout/vProcess5"/>
    <dgm:cxn modelId="{946005F2-7230-45F4-95F7-434027917EE0}" type="presOf" srcId="{83340B76-9DA7-48E7-99EB-C54A751E12B5}" destId="{20B28BF3-82C1-4816-A1AB-85C87AACADF6}" srcOrd="1" destOrd="0" presId="urn:microsoft.com/office/officeart/2005/8/layout/vProcess5"/>
    <dgm:cxn modelId="{79421B76-C1FE-4D2D-A6AD-FF5D6BE5515B}" srcId="{DE410C2C-F82B-4385-8290-ACA0FC7E4398}" destId="{C2FBCC23-3FA7-4AB5-B9F4-F4FDAE700493}" srcOrd="0" destOrd="0" parTransId="{71F7723C-7BA5-4EF0-959C-4E81DBE1B93B}" sibTransId="{4F9AB7A9-01A0-4E68-B8F6-C51335952D9A}"/>
    <dgm:cxn modelId="{10808507-7727-4939-A922-B61B9E96A967}" type="presOf" srcId="{4F9AB7A9-01A0-4E68-B8F6-C51335952D9A}" destId="{6983C644-9DA1-4F30-90AD-A6EDD01B1A08}" srcOrd="0" destOrd="0" presId="urn:microsoft.com/office/officeart/2005/8/layout/vProcess5"/>
    <dgm:cxn modelId="{6BBCDACE-D270-4B60-8480-7C020B321B26}" type="presOf" srcId="{C2FBCC23-3FA7-4AB5-B9F4-F4FDAE700493}" destId="{D3A22231-EE71-48A0-9F87-F4B769A60DAE}" srcOrd="1" destOrd="0" presId="urn:microsoft.com/office/officeart/2005/8/layout/vProcess5"/>
    <dgm:cxn modelId="{8FEA4E2E-A9FF-4AD7-9F04-3CA9FBB8C631}" type="presOf" srcId="{DE410C2C-F82B-4385-8290-ACA0FC7E4398}" destId="{4E22B56B-BBD4-4FD7-967E-596708E13506}" srcOrd="0" destOrd="0" presId="urn:microsoft.com/office/officeart/2005/8/layout/vProcess5"/>
    <dgm:cxn modelId="{63898D20-FA6B-44F0-86C7-B1F0AD68D265}" type="presOf" srcId="{83340B76-9DA7-48E7-99EB-C54A751E12B5}" destId="{4B5C771A-4EE6-4EA9-8573-AA021791BA93}" srcOrd="0" destOrd="0" presId="urn:microsoft.com/office/officeart/2005/8/layout/vProcess5"/>
    <dgm:cxn modelId="{EC319237-8C95-47D1-8A18-FF5A91D36D71}" srcId="{DE410C2C-F82B-4385-8290-ACA0FC7E4398}" destId="{83340B76-9DA7-48E7-99EB-C54A751E12B5}" srcOrd="1" destOrd="0" parTransId="{82D0B8B6-16DF-4F82-B231-34C0843824D6}" sibTransId="{75DE0317-3789-4946-B24C-58E07C7D4EA5}"/>
    <dgm:cxn modelId="{457B443D-92FC-410E-BEDC-35F290B21D0A}" type="presOf" srcId="{75DE0317-3789-4946-B24C-58E07C7D4EA5}" destId="{9D1AE70F-BD84-4DB7-A45D-9B2AA2A373D7}" srcOrd="0" destOrd="0" presId="urn:microsoft.com/office/officeart/2005/8/layout/vProcess5"/>
    <dgm:cxn modelId="{74836AF3-EBD9-492C-97DF-94158AE60A7F}" type="presOf" srcId="{45790007-698C-487C-88D7-CED8BB1AD1DB}" destId="{332D3EDE-17C6-477E-A4E4-C2F08BA035EC}" srcOrd="1" destOrd="0" presId="urn:microsoft.com/office/officeart/2005/8/layout/vProcess5"/>
    <dgm:cxn modelId="{63E9387E-3439-4114-8000-C4C4F5056658}" type="presParOf" srcId="{4E22B56B-BBD4-4FD7-967E-596708E13506}" destId="{E8851CFC-551B-4458-B5B8-A4949657137B}" srcOrd="0" destOrd="0" presId="urn:microsoft.com/office/officeart/2005/8/layout/vProcess5"/>
    <dgm:cxn modelId="{AF8FE881-4C00-41E0-B7D3-14211CE33F38}" type="presParOf" srcId="{4E22B56B-BBD4-4FD7-967E-596708E13506}" destId="{222ECD4F-959F-45E6-821A-698BB20007DF}" srcOrd="1" destOrd="0" presId="urn:microsoft.com/office/officeart/2005/8/layout/vProcess5"/>
    <dgm:cxn modelId="{533084EE-AE9A-46D2-9FF9-363ED151BE86}" type="presParOf" srcId="{4E22B56B-BBD4-4FD7-967E-596708E13506}" destId="{4B5C771A-4EE6-4EA9-8573-AA021791BA93}" srcOrd="2" destOrd="0" presId="urn:microsoft.com/office/officeart/2005/8/layout/vProcess5"/>
    <dgm:cxn modelId="{84BAE367-363F-4BD9-8658-6D678D03ED20}" type="presParOf" srcId="{4E22B56B-BBD4-4FD7-967E-596708E13506}" destId="{158D9AFA-D6E4-4768-BF6F-DF740D6915B7}" srcOrd="3" destOrd="0" presId="urn:microsoft.com/office/officeart/2005/8/layout/vProcess5"/>
    <dgm:cxn modelId="{4B3C60E7-8A72-48FA-B6B6-3454A2E4146E}" type="presParOf" srcId="{4E22B56B-BBD4-4FD7-967E-596708E13506}" destId="{6983C644-9DA1-4F30-90AD-A6EDD01B1A08}" srcOrd="4" destOrd="0" presId="urn:microsoft.com/office/officeart/2005/8/layout/vProcess5"/>
    <dgm:cxn modelId="{F411BFE8-0CE7-4F58-B8DF-C615BDC3274F}" type="presParOf" srcId="{4E22B56B-BBD4-4FD7-967E-596708E13506}" destId="{9D1AE70F-BD84-4DB7-A45D-9B2AA2A373D7}" srcOrd="5" destOrd="0" presId="urn:microsoft.com/office/officeart/2005/8/layout/vProcess5"/>
    <dgm:cxn modelId="{A40B126C-889B-439E-928C-E4696999658F}" type="presParOf" srcId="{4E22B56B-BBD4-4FD7-967E-596708E13506}" destId="{D3A22231-EE71-48A0-9F87-F4B769A60DAE}" srcOrd="6" destOrd="0" presId="urn:microsoft.com/office/officeart/2005/8/layout/vProcess5"/>
    <dgm:cxn modelId="{765F888F-8F42-487C-9EE0-FC97E25CF833}" type="presParOf" srcId="{4E22B56B-BBD4-4FD7-967E-596708E13506}" destId="{20B28BF3-82C1-4816-A1AB-85C87AACADF6}" srcOrd="7" destOrd="0" presId="urn:microsoft.com/office/officeart/2005/8/layout/vProcess5"/>
    <dgm:cxn modelId="{E9105296-206C-409A-8A9F-A929B389C856}" type="presParOf" srcId="{4E22B56B-BBD4-4FD7-967E-596708E13506}" destId="{332D3EDE-17C6-477E-A4E4-C2F08BA035EC}" srcOrd="8" destOrd="0" presId="urn:microsoft.com/office/officeart/2005/8/layout/vProcess5"/>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965A2BBB-372F-47F2-8F70-0F5110190DF9}" type="doc">
      <dgm:prSet loTypeId="urn:microsoft.com/office/officeart/2005/8/layout/vProcess5" loCatId="process" qsTypeId="urn:microsoft.com/office/officeart/2005/8/quickstyle/simple1#3" qsCatId="simple" csTypeId="urn:microsoft.com/office/officeart/2005/8/colors/accent1_2#3" csCatId="accent1" phldr="1"/>
      <dgm:spPr/>
      <dgm:t>
        <a:bodyPr/>
        <a:lstStyle/>
        <a:p>
          <a:endParaRPr lang="en-GB"/>
        </a:p>
      </dgm:t>
    </dgm:pt>
    <dgm:pt modelId="{E43C927F-911B-4E27-AC03-30C9137197D6}">
      <dgm:prSet phldrT="[Text]" custT="1"/>
      <dgm:spPr/>
      <dgm:t>
        <a:bodyPr/>
        <a:lstStyle/>
        <a:p>
          <a:r>
            <a:rPr lang="en-GB" sz="2200" b="1" dirty="0" smtClean="0"/>
            <a:t>Pre-qualification</a:t>
          </a:r>
          <a:r>
            <a:rPr lang="en-GB" sz="2000" dirty="0" smtClean="0"/>
            <a:t> – general questions and also tailored to the specification and overarching sustainability objectives, site visit?</a:t>
          </a:r>
          <a:endParaRPr lang="en-GB" sz="2000" dirty="0"/>
        </a:p>
      </dgm:t>
    </dgm:pt>
    <dgm:pt modelId="{F981B915-6DDE-4C3B-9071-62696A3A0ABC}" type="parTrans" cxnId="{88E8D416-89A2-4AB4-8A4A-D8D8E666C60E}">
      <dgm:prSet/>
      <dgm:spPr/>
      <dgm:t>
        <a:bodyPr/>
        <a:lstStyle/>
        <a:p>
          <a:endParaRPr lang="en-GB"/>
        </a:p>
      </dgm:t>
    </dgm:pt>
    <dgm:pt modelId="{55F081A6-C559-4653-A0E8-F8DD718E275B}" type="sibTrans" cxnId="{88E8D416-89A2-4AB4-8A4A-D8D8E666C60E}">
      <dgm:prSet/>
      <dgm:spPr/>
      <dgm:t>
        <a:bodyPr/>
        <a:lstStyle/>
        <a:p>
          <a:endParaRPr lang="en-GB"/>
        </a:p>
      </dgm:t>
    </dgm:pt>
    <dgm:pt modelId="{7F7B51CA-8367-4AAA-95D7-A60C41D1DA4A}">
      <dgm:prSet phldrT="[Text]" custT="1"/>
      <dgm:spPr/>
      <dgm:t>
        <a:bodyPr/>
        <a:lstStyle/>
        <a:p>
          <a:r>
            <a:rPr lang="en-GB" sz="2200" b="1" dirty="0" smtClean="0"/>
            <a:t>Tender issue and evaluation </a:t>
          </a:r>
          <a:r>
            <a:rPr lang="en-GB" sz="2000" dirty="0" smtClean="0"/>
            <a:t>– relating to your specification: apply sustainability minimum standards, evaluation criteria and weighting with pre-defined scoring methodology, Whole Life Costing, Life Cycle Assessment and Supplier Audit, sustainability staff part of interviews/site visits</a:t>
          </a:r>
          <a:endParaRPr lang="en-GB" sz="2000" dirty="0"/>
        </a:p>
      </dgm:t>
    </dgm:pt>
    <dgm:pt modelId="{35DD741B-3A1C-4BF9-800A-70C47726D2F9}" type="parTrans" cxnId="{D618F350-60B3-4B3F-94DF-551D35506B89}">
      <dgm:prSet/>
      <dgm:spPr/>
      <dgm:t>
        <a:bodyPr/>
        <a:lstStyle/>
        <a:p>
          <a:endParaRPr lang="en-GB"/>
        </a:p>
      </dgm:t>
    </dgm:pt>
    <dgm:pt modelId="{8611FE2F-69B1-4A46-8B8D-FF056DAE0E28}" type="sibTrans" cxnId="{D618F350-60B3-4B3F-94DF-551D35506B89}">
      <dgm:prSet/>
      <dgm:spPr/>
      <dgm:t>
        <a:bodyPr/>
        <a:lstStyle/>
        <a:p>
          <a:endParaRPr lang="en-GB"/>
        </a:p>
      </dgm:t>
    </dgm:pt>
    <dgm:pt modelId="{0B75B9E1-4C7C-44F6-8743-3CD4CCD78B44}">
      <dgm:prSet phldrT="[Text]" custT="1"/>
      <dgm:spPr/>
      <dgm:t>
        <a:bodyPr/>
        <a:lstStyle/>
        <a:p>
          <a:r>
            <a:rPr lang="en-GB" sz="2200" b="1" dirty="0" smtClean="0"/>
            <a:t>Contract award and implementation</a:t>
          </a:r>
          <a:r>
            <a:rPr lang="en-GB" sz="2000" dirty="0" smtClean="0"/>
            <a:t>– good news stories, inform unsuccessful suppliers in relation to sustainability,</a:t>
          </a:r>
          <a:r>
            <a:rPr lang="en-GB" sz="2000" baseline="0" dirty="0" smtClean="0"/>
            <a:t> KPI’s and action plans</a:t>
          </a:r>
          <a:endParaRPr lang="en-GB" sz="2000" dirty="0"/>
        </a:p>
      </dgm:t>
    </dgm:pt>
    <dgm:pt modelId="{7128E5FD-DF31-4754-A24B-9BE7DADEE371}" type="parTrans" cxnId="{E889B5F1-7054-4C20-BE54-91A0A0BE6A95}">
      <dgm:prSet/>
      <dgm:spPr/>
      <dgm:t>
        <a:bodyPr/>
        <a:lstStyle/>
        <a:p>
          <a:endParaRPr lang="en-GB"/>
        </a:p>
      </dgm:t>
    </dgm:pt>
    <dgm:pt modelId="{AD097B7D-A8BB-4175-AAA6-1A9FA2534A66}" type="sibTrans" cxnId="{E889B5F1-7054-4C20-BE54-91A0A0BE6A95}">
      <dgm:prSet/>
      <dgm:spPr/>
      <dgm:t>
        <a:bodyPr/>
        <a:lstStyle/>
        <a:p>
          <a:endParaRPr lang="en-GB"/>
        </a:p>
      </dgm:t>
    </dgm:pt>
    <dgm:pt modelId="{0B88311B-B569-4A57-ABDB-AF0CCE995328}">
      <dgm:prSet phldrT="[Text]" custT="1"/>
      <dgm:spPr/>
      <dgm:t>
        <a:bodyPr/>
        <a:lstStyle/>
        <a:p>
          <a:r>
            <a:rPr lang="en-GB" sz="2200" b="1" dirty="0" smtClean="0"/>
            <a:t>Manage performance </a:t>
          </a:r>
          <a:r>
            <a:rPr lang="en-GB" sz="2000" dirty="0" smtClean="0"/>
            <a:t>– review meetings, balanced scorecard methodology</a:t>
          </a:r>
          <a:endParaRPr lang="en-GB" sz="2000" dirty="0"/>
        </a:p>
      </dgm:t>
    </dgm:pt>
    <dgm:pt modelId="{8E80CF4F-B5B4-42C5-8F67-DACF1DD9D78B}" type="parTrans" cxnId="{2C5E9270-F4E8-4EFF-9234-8D3D242D8F7C}">
      <dgm:prSet/>
      <dgm:spPr/>
      <dgm:t>
        <a:bodyPr/>
        <a:lstStyle/>
        <a:p>
          <a:endParaRPr lang="en-GB"/>
        </a:p>
      </dgm:t>
    </dgm:pt>
    <dgm:pt modelId="{92E5C9B2-B8C7-4262-8341-4153B5C2B420}" type="sibTrans" cxnId="{2C5E9270-F4E8-4EFF-9234-8D3D242D8F7C}">
      <dgm:prSet/>
      <dgm:spPr/>
      <dgm:t>
        <a:bodyPr/>
        <a:lstStyle/>
        <a:p>
          <a:endParaRPr lang="en-GB"/>
        </a:p>
      </dgm:t>
    </dgm:pt>
    <dgm:pt modelId="{CFFEFC6A-BA8E-42DB-BE45-3F6E085F820E}" type="pres">
      <dgm:prSet presAssocID="{965A2BBB-372F-47F2-8F70-0F5110190DF9}" presName="outerComposite" presStyleCnt="0">
        <dgm:presLayoutVars>
          <dgm:chMax val="5"/>
          <dgm:dir/>
          <dgm:resizeHandles val="exact"/>
        </dgm:presLayoutVars>
      </dgm:prSet>
      <dgm:spPr/>
      <dgm:t>
        <a:bodyPr/>
        <a:lstStyle/>
        <a:p>
          <a:endParaRPr lang="en-GB"/>
        </a:p>
      </dgm:t>
    </dgm:pt>
    <dgm:pt modelId="{A5576160-5D7C-4345-A7C0-1D267F857609}" type="pres">
      <dgm:prSet presAssocID="{965A2BBB-372F-47F2-8F70-0F5110190DF9}" presName="dummyMaxCanvas" presStyleCnt="0">
        <dgm:presLayoutVars/>
      </dgm:prSet>
      <dgm:spPr/>
    </dgm:pt>
    <dgm:pt modelId="{FA123C0E-C0BA-4BE8-870D-59DF9DD7D67E}" type="pres">
      <dgm:prSet presAssocID="{965A2BBB-372F-47F2-8F70-0F5110190DF9}" presName="FourNodes_1" presStyleLbl="node1" presStyleIdx="0" presStyleCnt="4" custScaleY="83861">
        <dgm:presLayoutVars>
          <dgm:bulletEnabled val="1"/>
        </dgm:presLayoutVars>
      </dgm:prSet>
      <dgm:spPr/>
      <dgm:t>
        <a:bodyPr/>
        <a:lstStyle/>
        <a:p>
          <a:endParaRPr lang="en-GB"/>
        </a:p>
      </dgm:t>
    </dgm:pt>
    <dgm:pt modelId="{98B13801-0B1C-497B-B4A9-844E74D1E515}" type="pres">
      <dgm:prSet presAssocID="{965A2BBB-372F-47F2-8F70-0F5110190DF9}" presName="FourNodes_2" presStyleLbl="node1" presStyleIdx="1" presStyleCnt="4" custScaleX="102436" custScaleY="143717" custLinFactNeighborX="439" custLinFactNeighborY="10929">
        <dgm:presLayoutVars>
          <dgm:bulletEnabled val="1"/>
        </dgm:presLayoutVars>
      </dgm:prSet>
      <dgm:spPr/>
      <dgm:t>
        <a:bodyPr/>
        <a:lstStyle/>
        <a:p>
          <a:endParaRPr lang="en-GB"/>
        </a:p>
      </dgm:t>
    </dgm:pt>
    <dgm:pt modelId="{F58C4BD8-7BC3-4A0D-81E2-E015CD3AA4D7}" type="pres">
      <dgm:prSet presAssocID="{965A2BBB-372F-47F2-8F70-0F5110190DF9}" presName="FourNodes_3" presStyleLbl="node1" presStyleIdx="2" presStyleCnt="4" custScaleY="91216" custLinFactNeighborX="736" custLinFactNeighborY="24822">
        <dgm:presLayoutVars>
          <dgm:bulletEnabled val="1"/>
        </dgm:presLayoutVars>
      </dgm:prSet>
      <dgm:spPr/>
      <dgm:t>
        <a:bodyPr/>
        <a:lstStyle/>
        <a:p>
          <a:endParaRPr lang="en-GB"/>
        </a:p>
      </dgm:t>
    </dgm:pt>
    <dgm:pt modelId="{985F5872-DE33-4EF8-8F22-E2BE8CDE7E03}" type="pres">
      <dgm:prSet presAssocID="{965A2BBB-372F-47F2-8F70-0F5110190DF9}" presName="FourNodes_4" presStyleLbl="node1" presStyleIdx="3" presStyleCnt="4" custScaleY="73646">
        <dgm:presLayoutVars>
          <dgm:bulletEnabled val="1"/>
        </dgm:presLayoutVars>
      </dgm:prSet>
      <dgm:spPr/>
      <dgm:t>
        <a:bodyPr/>
        <a:lstStyle/>
        <a:p>
          <a:endParaRPr lang="en-GB"/>
        </a:p>
      </dgm:t>
    </dgm:pt>
    <dgm:pt modelId="{A225468E-43B0-4F15-9784-D1309E00B53B}" type="pres">
      <dgm:prSet presAssocID="{965A2BBB-372F-47F2-8F70-0F5110190DF9}" presName="FourConn_1-2" presStyleLbl="fgAccFollowNode1" presStyleIdx="0" presStyleCnt="3">
        <dgm:presLayoutVars>
          <dgm:bulletEnabled val="1"/>
        </dgm:presLayoutVars>
      </dgm:prSet>
      <dgm:spPr/>
      <dgm:t>
        <a:bodyPr/>
        <a:lstStyle/>
        <a:p>
          <a:endParaRPr lang="en-GB"/>
        </a:p>
      </dgm:t>
    </dgm:pt>
    <dgm:pt modelId="{1B611250-92F8-4E88-B65E-78D0B760252C}" type="pres">
      <dgm:prSet presAssocID="{965A2BBB-372F-47F2-8F70-0F5110190DF9}" presName="FourConn_2-3" presStyleLbl="fgAccFollowNode1" presStyleIdx="1" presStyleCnt="3">
        <dgm:presLayoutVars>
          <dgm:bulletEnabled val="1"/>
        </dgm:presLayoutVars>
      </dgm:prSet>
      <dgm:spPr/>
      <dgm:t>
        <a:bodyPr/>
        <a:lstStyle/>
        <a:p>
          <a:endParaRPr lang="en-GB"/>
        </a:p>
      </dgm:t>
    </dgm:pt>
    <dgm:pt modelId="{C0E71B2D-6163-41D6-A790-5F95E3594BC4}" type="pres">
      <dgm:prSet presAssocID="{965A2BBB-372F-47F2-8F70-0F5110190DF9}" presName="FourConn_3-4" presStyleLbl="fgAccFollowNode1" presStyleIdx="2" presStyleCnt="3">
        <dgm:presLayoutVars>
          <dgm:bulletEnabled val="1"/>
        </dgm:presLayoutVars>
      </dgm:prSet>
      <dgm:spPr/>
      <dgm:t>
        <a:bodyPr/>
        <a:lstStyle/>
        <a:p>
          <a:endParaRPr lang="en-GB"/>
        </a:p>
      </dgm:t>
    </dgm:pt>
    <dgm:pt modelId="{F3262BAF-0AFE-40FA-89D0-748799CE713F}" type="pres">
      <dgm:prSet presAssocID="{965A2BBB-372F-47F2-8F70-0F5110190DF9}" presName="FourNodes_1_text" presStyleLbl="node1" presStyleIdx="3" presStyleCnt="4">
        <dgm:presLayoutVars>
          <dgm:bulletEnabled val="1"/>
        </dgm:presLayoutVars>
      </dgm:prSet>
      <dgm:spPr/>
      <dgm:t>
        <a:bodyPr/>
        <a:lstStyle/>
        <a:p>
          <a:endParaRPr lang="en-GB"/>
        </a:p>
      </dgm:t>
    </dgm:pt>
    <dgm:pt modelId="{FFA6D250-DACD-4B14-8153-E699A7B7C4AC}" type="pres">
      <dgm:prSet presAssocID="{965A2BBB-372F-47F2-8F70-0F5110190DF9}" presName="FourNodes_2_text" presStyleLbl="node1" presStyleIdx="3" presStyleCnt="4">
        <dgm:presLayoutVars>
          <dgm:bulletEnabled val="1"/>
        </dgm:presLayoutVars>
      </dgm:prSet>
      <dgm:spPr/>
      <dgm:t>
        <a:bodyPr/>
        <a:lstStyle/>
        <a:p>
          <a:endParaRPr lang="en-GB"/>
        </a:p>
      </dgm:t>
    </dgm:pt>
    <dgm:pt modelId="{75C9266B-C0E0-4FFE-B197-B081C32E818E}" type="pres">
      <dgm:prSet presAssocID="{965A2BBB-372F-47F2-8F70-0F5110190DF9}" presName="FourNodes_3_text" presStyleLbl="node1" presStyleIdx="3" presStyleCnt="4">
        <dgm:presLayoutVars>
          <dgm:bulletEnabled val="1"/>
        </dgm:presLayoutVars>
      </dgm:prSet>
      <dgm:spPr/>
      <dgm:t>
        <a:bodyPr/>
        <a:lstStyle/>
        <a:p>
          <a:endParaRPr lang="en-GB"/>
        </a:p>
      </dgm:t>
    </dgm:pt>
    <dgm:pt modelId="{C6818DB2-6611-423D-8595-60DC84769778}" type="pres">
      <dgm:prSet presAssocID="{965A2BBB-372F-47F2-8F70-0F5110190DF9}" presName="FourNodes_4_text" presStyleLbl="node1" presStyleIdx="3" presStyleCnt="4">
        <dgm:presLayoutVars>
          <dgm:bulletEnabled val="1"/>
        </dgm:presLayoutVars>
      </dgm:prSet>
      <dgm:spPr/>
      <dgm:t>
        <a:bodyPr/>
        <a:lstStyle/>
        <a:p>
          <a:endParaRPr lang="en-GB"/>
        </a:p>
      </dgm:t>
    </dgm:pt>
  </dgm:ptLst>
  <dgm:cxnLst>
    <dgm:cxn modelId="{BFF27797-88EB-43D6-9672-1B939E8C13AD}" type="presOf" srcId="{965A2BBB-372F-47F2-8F70-0F5110190DF9}" destId="{CFFEFC6A-BA8E-42DB-BE45-3F6E085F820E}" srcOrd="0" destOrd="0" presId="urn:microsoft.com/office/officeart/2005/8/layout/vProcess5"/>
    <dgm:cxn modelId="{88E8D416-89A2-4AB4-8A4A-D8D8E666C60E}" srcId="{965A2BBB-372F-47F2-8F70-0F5110190DF9}" destId="{E43C927F-911B-4E27-AC03-30C9137197D6}" srcOrd="0" destOrd="0" parTransId="{F981B915-6DDE-4C3B-9071-62696A3A0ABC}" sibTransId="{55F081A6-C559-4653-A0E8-F8DD718E275B}"/>
    <dgm:cxn modelId="{C079693C-A1CE-4D95-A4BE-B734DBBAD215}" type="presOf" srcId="{E43C927F-911B-4E27-AC03-30C9137197D6}" destId="{F3262BAF-0AFE-40FA-89D0-748799CE713F}" srcOrd="1" destOrd="0" presId="urn:microsoft.com/office/officeart/2005/8/layout/vProcess5"/>
    <dgm:cxn modelId="{E889B5F1-7054-4C20-BE54-91A0A0BE6A95}" srcId="{965A2BBB-372F-47F2-8F70-0F5110190DF9}" destId="{0B75B9E1-4C7C-44F6-8743-3CD4CCD78B44}" srcOrd="2" destOrd="0" parTransId="{7128E5FD-DF31-4754-A24B-9BE7DADEE371}" sibTransId="{AD097B7D-A8BB-4175-AAA6-1A9FA2534A66}"/>
    <dgm:cxn modelId="{436A6EF4-4209-4E1D-AA24-B4E06FBCB761}" type="presOf" srcId="{0B75B9E1-4C7C-44F6-8743-3CD4CCD78B44}" destId="{75C9266B-C0E0-4FFE-B197-B081C32E818E}" srcOrd="1" destOrd="0" presId="urn:microsoft.com/office/officeart/2005/8/layout/vProcess5"/>
    <dgm:cxn modelId="{BBB384C3-69B7-459E-B761-8BF19FEAC304}" type="presOf" srcId="{E43C927F-911B-4E27-AC03-30C9137197D6}" destId="{FA123C0E-C0BA-4BE8-870D-59DF9DD7D67E}" srcOrd="0" destOrd="0" presId="urn:microsoft.com/office/officeart/2005/8/layout/vProcess5"/>
    <dgm:cxn modelId="{C74C2B4E-B1D9-49C8-AD15-346AAC213FCB}" type="presOf" srcId="{7F7B51CA-8367-4AAA-95D7-A60C41D1DA4A}" destId="{FFA6D250-DACD-4B14-8153-E699A7B7C4AC}" srcOrd="1" destOrd="0" presId="urn:microsoft.com/office/officeart/2005/8/layout/vProcess5"/>
    <dgm:cxn modelId="{2C5E9270-F4E8-4EFF-9234-8D3D242D8F7C}" srcId="{965A2BBB-372F-47F2-8F70-0F5110190DF9}" destId="{0B88311B-B569-4A57-ABDB-AF0CCE995328}" srcOrd="3" destOrd="0" parTransId="{8E80CF4F-B5B4-42C5-8F67-DACF1DD9D78B}" sibTransId="{92E5C9B2-B8C7-4262-8341-4153B5C2B420}"/>
    <dgm:cxn modelId="{2040176E-3955-41B2-9D47-F0436D408AD8}" type="presOf" srcId="{AD097B7D-A8BB-4175-AAA6-1A9FA2534A66}" destId="{C0E71B2D-6163-41D6-A790-5F95E3594BC4}" srcOrd="0" destOrd="0" presId="urn:microsoft.com/office/officeart/2005/8/layout/vProcess5"/>
    <dgm:cxn modelId="{1EB30BE1-43A7-4555-B963-24220690356D}" type="presOf" srcId="{8611FE2F-69B1-4A46-8B8D-FF056DAE0E28}" destId="{1B611250-92F8-4E88-B65E-78D0B760252C}" srcOrd="0" destOrd="0" presId="urn:microsoft.com/office/officeart/2005/8/layout/vProcess5"/>
    <dgm:cxn modelId="{5740CD0F-4D1B-4A73-B35F-C2913FA231CB}" type="presOf" srcId="{0B88311B-B569-4A57-ABDB-AF0CCE995328}" destId="{985F5872-DE33-4EF8-8F22-E2BE8CDE7E03}" srcOrd="0" destOrd="0" presId="urn:microsoft.com/office/officeart/2005/8/layout/vProcess5"/>
    <dgm:cxn modelId="{D618F350-60B3-4B3F-94DF-551D35506B89}" srcId="{965A2BBB-372F-47F2-8F70-0F5110190DF9}" destId="{7F7B51CA-8367-4AAA-95D7-A60C41D1DA4A}" srcOrd="1" destOrd="0" parTransId="{35DD741B-3A1C-4BF9-800A-70C47726D2F9}" sibTransId="{8611FE2F-69B1-4A46-8B8D-FF056DAE0E28}"/>
    <dgm:cxn modelId="{DE398A9F-08F1-43DC-AFC2-A950670912A8}" type="presOf" srcId="{55F081A6-C559-4653-A0E8-F8DD718E275B}" destId="{A225468E-43B0-4F15-9784-D1309E00B53B}" srcOrd="0" destOrd="0" presId="urn:microsoft.com/office/officeart/2005/8/layout/vProcess5"/>
    <dgm:cxn modelId="{FBAEFB20-A0CE-4F8D-BF28-07B50C3C62D0}" type="presOf" srcId="{0B88311B-B569-4A57-ABDB-AF0CCE995328}" destId="{C6818DB2-6611-423D-8595-60DC84769778}" srcOrd="1" destOrd="0" presId="urn:microsoft.com/office/officeart/2005/8/layout/vProcess5"/>
    <dgm:cxn modelId="{8F857486-36A3-4725-92E4-825708AFB4EE}" type="presOf" srcId="{0B75B9E1-4C7C-44F6-8743-3CD4CCD78B44}" destId="{F58C4BD8-7BC3-4A0D-81E2-E015CD3AA4D7}" srcOrd="0" destOrd="0" presId="urn:microsoft.com/office/officeart/2005/8/layout/vProcess5"/>
    <dgm:cxn modelId="{A9D0EE47-B919-4B88-A8A0-992C8310033A}" type="presOf" srcId="{7F7B51CA-8367-4AAA-95D7-A60C41D1DA4A}" destId="{98B13801-0B1C-497B-B4A9-844E74D1E515}" srcOrd="0" destOrd="0" presId="urn:microsoft.com/office/officeart/2005/8/layout/vProcess5"/>
    <dgm:cxn modelId="{1753FBEB-9A14-4290-B050-88FB37300A29}" type="presParOf" srcId="{CFFEFC6A-BA8E-42DB-BE45-3F6E085F820E}" destId="{A5576160-5D7C-4345-A7C0-1D267F857609}" srcOrd="0" destOrd="0" presId="urn:microsoft.com/office/officeart/2005/8/layout/vProcess5"/>
    <dgm:cxn modelId="{AFE50D67-5CAE-414C-AAF4-A216B8F81F18}" type="presParOf" srcId="{CFFEFC6A-BA8E-42DB-BE45-3F6E085F820E}" destId="{FA123C0E-C0BA-4BE8-870D-59DF9DD7D67E}" srcOrd="1" destOrd="0" presId="urn:microsoft.com/office/officeart/2005/8/layout/vProcess5"/>
    <dgm:cxn modelId="{401E85E2-FC5A-4CB9-8799-76660AD3D843}" type="presParOf" srcId="{CFFEFC6A-BA8E-42DB-BE45-3F6E085F820E}" destId="{98B13801-0B1C-497B-B4A9-844E74D1E515}" srcOrd="2" destOrd="0" presId="urn:microsoft.com/office/officeart/2005/8/layout/vProcess5"/>
    <dgm:cxn modelId="{3A403D24-3640-4C93-BC24-21A1409CC10B}" type="presParOf" srcId="{CFFEFC6A-BA8E-42DB-BE45-3F6E085F820E}" destId="{F58C4BD8-7BC3-4A0D-81E2-E015CD3AA4D7}" srcOrd="3" destOrd="0" presId="urn:microsoft.com/office/officeart/2005/8/layout/vProcess5"/>
    <dgm:cxn modelId="{BFC87038-1DD7-49EC-B61F-6179B7D8B6FD}" type="presParOf" srcId="{CFFEFC6A-BA8E-42DB-BE45-3F6E085F820E}" destId="{985F5872-DE33-4EF8-8F22-E2BE8CDE7E03}" srcOrd="4" destOrd="0" presId="urn:microsoft.com/office/officeart/2005/8/layout/vProcess5"/>
    <dgm:cxn modelId="{3048D2E7-1AAE-4DE1-B72B-890EC846722D}" type="presParOf" srcId="{CFFEFC6A-BA8E-42DB-BE45-3F6E085F820E}" destId="{A225468E-43B0-4F15-9784-D1309E00B53B}" srcOrd="5" destOrd="0" presId="urn:microsoft.com/office/officeart/2005/8/layout/vProcess5"/>
    <dgm:cxn modelId="{FF51FCD8-87B7-4D69-92B0-F3BE7D18FE2A}" type="presParOf" srcId="{CFFEFC6A-BA8E-42DB-BE45-3F6E085F820E}" destId="{1B611250-92F8-4E88-B65E-78D0B760252C}" srcOrd="6" destOrd="0" presId="urn:microsoft.com/office/officeart/2005/8/layout/vProcess5"/>
    <dgm:cxn modelId="{6A57EC22-30E8-41BF-8A7D-CE25488423A0}" type="presParOf" srcId="{CFFEFC6A-BA8E-42DB-BE45-3F6E085F820E}" destId="{C0E71B2D-6163-41D6-A790-5F95E3594BC4}" srcOrd="7" destOrd="0" presId="urn:microsoft.com/office/officeart/2005/8/layout/vProcess5"/>
    <dgm:cxn modelId="{ADF14ACB-1D5F-4B25-B29D-79E65DE360C2}" type="presParOf" srcId="{CFFEFC6A-BA8E-42DB-BE45-3F6E085F820E}" destId="{F3262BAF-0AFE-40FA-89D0-748799CE713F}" srcOrd="8" destOrd="0" presId="urn:microsoft.com/office/officeart/2005/8/layout/vProcess5"/>
    <dgm:cxn modelId="{D2AFBCC5-28C7-4603-8534-A2AFA6C87E77}" type="presParOf" srcId="{CFFEFC6A-BA8E-42DB-BE45-3F6E085F820E}" destId="{FFA6D250-DACD-4B14-8153-E699A7B7C4AC}" srcOrd="9" destOrd="0" presId="urn:microsoft.com/office/officeart/2005/8/layout/vProcess5"/>
    <dgm:cxn modelId="{5366CF53-4C17-4BA4-BBEB-B1896B92F5AB}" type="presParOf" srcId="{CFFEFC6A-BA8E-42DB-BE45-3F6E085F820E}" destId="{75C9266B-C0E0-4FFE-B197-B081C32E818E}" srcOrd="10" destOrd="0" presId="urn:microsoft.com/office/officeart/2005/8/layout/vProcess5"/>
    <dgm:cxn modelId="{C54ECA6F-ECAE-4747-9E7B-6189F5EE5740}" type="presParOf" srcId="{CFFEFC6A-BA8E-42DB-BE45-3F6E085F820E}" destId="{C6818DB2-6611-423D-8595-60DC84769778}" srcOrd="11" destOrd="0" presId="urn:microsoft.com/office/officeart/2005/8/layout/vProcess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C7CC893-7480-4012-9E5D-385866613839}" type="datetimeFigureOut">
              <a:rPr lang="en-US"/>
              <a:pPr>
                <a:defRPr/>
              </a:pPr>
              <a:t>4/19/2010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7E66461-582F-4F40-8E68-988DCDF3DF4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c.europa.eu/environment/gpp/toolkit_en.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forumforthefuture.org/node/1407"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Print:</a:t>
            </a:r>
          </a:p>
          <a:p>
            <a:pPr>
              <a:spcBef>
                <a:spcPct val="0"/>
              </a:spcBef>
            </a:pPr>
            <a:endParaRPr lang="en-GB" smtClean="0"/>
          </a:p>
          <a:p>
            <a:pPr>
              <a:spcBef>
                <a:spcPct val="0"/>
              </a:spcBef>
            </a:pPr>
            <a:r>
              <a:rPr lang="en-GB" smtClean="0"/>
              <a:t>Strategies</a:t>
            </a:r>
          </a:p>
          <a:p>
            <a:pPr>
              <a:spcBef>
                <a:spcPct val="0"/>
              </a:spcBef>
            </a:pPr>
            <a:endParaRPr lang="en-GB" smtClean="0"/>
          </a:p>
          <a:p>
            <a:pPr>
              <a:spcBef>
                <a:spcPct val="0"/>
              </a:spcBef>
            </a:pPr>
            <a:r>
              <a:rPr lang="en-GB" smtClean="0"/>
              <a:t>2 copies of procuring the future</a:t>
            </a:r>
          </a:p>
          <a:p>
            <a:pPr>
              <a:spcBef>
                <a:spcPct val="0"/>
              </a:spcBef>
            </a:pPr>
            <a:endParaRPr lang="en-GB" smtClean="0"/>
          </a:p>
          <a:p>
            <a:pPr>
              <a:spcBef>
                <a:spcPct val="0"/>
              </a:spcBef>
            </a:pPr>
            <a:r>
              <a:rPr lang="en-GB" smtClean="0"/>
              <a:t>GPP material – have folder</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58C8D1-8402-46CE-9DB7-E302D0D8CA95}"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b="1" smtClean="0"/>
              <a:t>EAUC Sustainable Procurement Project (Environmental Action Fund (EAF)), 2005-8</a:t>
            </a:r>
          </a:p>
          <a:p>
            <a:pPr>
              <a:spcBef>
                <a:spcPct val="0"/>
              </a:spcBef>
            </a:pPr>
            <a:endParaRPr lang="en-GB" smtClean="0"/>
          </a:p>
          <a:p>
            <a:pPr>
              <a:spcBef>
                <a:spcPct val="0"/>
              </a:spcBef>
            </a:pPr>
            <a:r>
              <a:rPr lang="en-GB" smtClean="0"/>
              <a:t>80% increase in sustainable purchasing policies and strategies being present in partner institutions.</a:t>
            </a:r>
          </a:p>
          <a:p>
            <a:pPr>
              <a:spcBef>
                <a:spcPct val="0"/>
              </a:spcBef>
            </a:pPr>
            <a:r>
              <a:rPr lang="en-GB" smtClean="0"/>
              <a:t> </a:t>
            </a:r>
          </a:p>
          <a:p>
            <a:pPr>
              <a:spcBef>
                <a:spcPct val="0"/>
              </a:spcBef>
            </a:pPr>
            <a:r>
              <a:rPr lang="en-GB" smtClean="0"/>
              <a:t>Engagement with suppliers on environmental and social issues increased from</a:t>
            </a:r>
          </a:p>
          <a:p>
            <a:pPr>
              <a:spcBef>
                <a:spcPct val="0"/>
              </a:spcBef>
            </a:pPr>
            <a:r>
              <a:rPr lang="en-GB" smtClean="0"/>
              <a:t>20% to 100%</a:t>
            </a:r>
          </a:p>
          <a:p>
            <a:pPr>
              <a:spcBef>
                <a:spcPct val="0"/>
              </a:spcBef>
            </a:pPr>
            <a:r>
              <a:rPr lang="en-GB" smtClean="0"/>
              <a:t> </a:t>
            </a:r>
          </a:p>
          <a:p>
            <a:pPr>
              <a:spcBef>
                <a:spcPct val="0"/>
              </a:spcBef>
            </a:pPr>
            <a:r>
              <a:rPr lang="en-GB" smtClean="0"/>
              <a:t>Key Learning's</a:t>
            </a:r>
          </a:p>
          <a:p>
            <a:pPr>
              <a:spcBef>
                <a:spcPct val="0"/>
              </a:spcBef>
            </a:pPr>
            <a:r>
              <a:rPr lang="en-GB" smtClean="0"/>
              <a:t>1. It is clear from the project that whist the Flexible Framework is a useful tool there</a:t>
            </a:r>
          </a:p>
          <a:p>
            <a:pPr>
              <a:spcBef>
                <a:spcPct val="0"/>
              </a:spcBef>
            </a:pPr>
            <a:r>
              <a:rPr lang="en-GB" smtClean="0"/>
              <a:t>was confusion on how to use it and apply it in an FHE environment.</a:t>
            </a:r>
          </a:p>
          <a:p>
            <a:pPr>
              <a:spcBef>
                <a:spcPct val="0"/>
              </a:spcBef>
            </a:pPr>
            <a:r>
              <a:rPr lang="en-GB" smtClean="0"/>
              <a:t> </a:t>
            </a:r>
          </a:p>
          <a:p>
            <a:pPr>
              <a:spcBef>
                <a:spcPct val="0"/>
              </a:spcBef>
            </a:pPr>
            <a:r>
              <a:rPr lang="en-GB" smtClean="0"/>
              <a:t>Recommendations</a:t>
            </a:r>
          </a:p>
          <a:p>
            <a:pPr>
              <a:spcBef>
                <a:spcPct val="0"/>
              </a:spcBef>
            </a:pPr>
            <a:r>
              <a:rPr lang="en-GB" smtClean="0"/>
              <a:t>1. Further work needed to benchmark FHE against the Flexible Framework.</a:t>
            </a:r>
          </a:p>
          <a:p>
            <a:pPr>
              <a:spcBef>
                <a:spcPct val="0"/>
              </a:spcBef>
            </a:pPr>
            <a:r>
              <a:rPr lang="en-GB" smtClean="0"/>
              <a:t>2. Further guidance and support is developed on using the Flexible Framework in an</a:t>
            </a:r>
          </a:p>
          <a:p>
            <a:pPr>
              <a:spcBef>
                <a:spcPct val="0"/>
              </a:spcBef>
            </a:pPr>
            <a:r>
              <a:rPr lang="en-GB" smtClean="0"/>
              <a:t>FHE environment.</a:t>
            </a:r>
          </a:p>
          <a:p>
            <a:pPr>
              <a:spcBef>
                <a:spcPct val="0"/>
              </a:spcBef>
            </a:pPr>
            <a:endParaRPr lang="en-GB"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ED37C6-CABB-44F4-995D-C9F7B9F98B55}" type="slidenum">
              <a:rPr lang="en-GB"/>
              <a:pPr fontAlgn="base">
                <a:spcBef>
                  <a:spcPct val="0"/>
                </a:spcBef>
                <a:spcAft>
                  <a:spcPct val="0"/>
                </a:spcAft>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D99540-EA08-46B1-B58A-AE0AD1AA925A}" type="slidenum">
              <a:rPr lang="en-GB"/>
              <a:pPr fontAlgn="base">
                <a:spcBef>
                  <a:spcPct val="0"/>
                </a:spcBef>
                <a:spcAft>
                  <a:spcPct val="0"/>
                </a:spcAft>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BS 8903: Fundamentals, Procurement Process, Enablers</a:t>
            </a:r>
          </a:p>
          <a:p>
            <a:pPr>
              <a:spcBef>
                <a:spcPct val="0"/>
              </a:spcBef>
            </a:pPr>
            <a:endParaRPr lang="en-GB" smtClean="0"/>
          </a:p>
          <a:p>
            <a:pPr>
              <a:spcBef>
                <a:spcPct val="0"/>
              </a:spcBef>
              <a:buFontTx/>
              <a:buChar char="•"/>
            </a:pPr>
            <a:r>
              <a:rPr lang="en-GB" smtClean="0"/>
              <a:t>First detailed guidance for implementing sustainability procurement programmes</a:t>
            </a:r>
          </a:p>
          <a:p>
            <a:pPr>
              <a:spcBef>
                <a:spcPct val="0"/>
              </a:spcBef>
              <a:buFontTx/>
              <a:buChar char="•"/>
            </a:pPr>
            <a:endParaRPr lang="en-GB" smtClean="0"/>
          </a:p>
          <a:p>
            <a:pPr>
              <a:spcBef>
                <a:spcPct val="0"/>
              </a:spcBef>
              <a:buFontTx/>
              <a:buChar char="•"/>
            </a:pPr>
            <a:r>
              <a:rPr lang="en-GB" smtClean="0"/>
              <a:t>Links directly to the Flexible Framework</a:t>
            </a:r>
          </a:p>
          <a:p>
            <a:pPr>
              <a:spcBef>
                <a:spcPct val="0"/>
              </a:spcBef>
              <a:buFontTx/>
              <a:buChar char="•"/>
            </a:pPr>
            <a:endParaRPr lang="en-GB" smtClean="0"/>
          </a:p>
          <a:p>
            <a:pPr>
              <a:spcBef>
                <a:spcPct val="0"/>
              </a:spcBef>
              <a:buFontTx/>
              <a:buChar char="•"/>
            </a:pPr>
            <a:r>
              <a:rPr lang="en-GB" smtClean="0"/>
              <a:t>Overcomes some interpretation issues with the Flexible Framework</a:t>
            </a:r>
          </a:p>
          <a:p>
            <a:pPr>
              <a:spcBef>
                <a:spcPct val="0"/>
              </a:spcBef>
              <a:buFontTx/>
              <a:buChar char="•"/>
            </a:pPr>
            <a:endParaRPr lang="en-GB" smtClean="0"/>
          </a:p>
          <a:p>
            <a:pPr>
              <a:spcBef>
                <a:spcPct val="0"/>
              </a:spcBef>
              <a:buFontTx/>
              <a:buChar char="•"/>
            </a:pPr>
            <a:r>
              <a:rPr lang="en-GB" smtClean="0"/>
              <a:t>Provides more in-depth guidance on basic and advanced principles with case studies</a:t>
            </a:r>
          </a:p>
          <a:p>
            <a:pPr>
              <a:spcBef>
                <a:spcPct val="0"/>
              </a:spcBef>
              <a:buFontTx/>
              <a:buChar char="•"/>
            </a:pPr>
            <a:endParaRPr lang="en-GB" smtClean="0"/>
          </a:p>
          <a:p>
            <a:pPr>
              <a:spcBef>
                <a:spcPct val="0"/>
              </a:spcBef>
              <a:buFontTx/>
              <a:buChar char="•"/>
            </a:pPr>
            <a:r>
              <a:rPr lang="en-GB" smtClean="0"/>
              <a:t>Assists with implementation of  the Flexible Framework at more advanced levels</a:t>
            </a:r>
          </a:p>
          <a:p>
            <a:pPr>
              <a:spcBef>
                <a:spcPct val="0"/>
              </a:spcBef>
            </a:pPr>
            <a:endParaRPr lang="en-GB" smtClean="0"/>
          </a:p>
          <a:p>
            <a:pPr>
              <a:spcBef>
                <a:spcPct val="0"/>
              </a:spcBef>
            </a:pPr>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599169-79A7-4F15-A3E3-7567279B485B}" type="slidenum">
              <a:rPr lang="en-GB"/>
              <a:pPr fontAlgn="base">
                <a:spcBef>
                  <a:spcPct val="0"/>
                </a:spcBef>
                <a:spcAft>
                  <a:spcPct val="0"/>
                </a:spcAft>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85A8B4-5CC4-401B-8C65-12891B60E6C3}" type="slidenum">
              <a:rPr lang="en-GB"/>
              <a:pPr fontAlgn="base">
                <a:spcBef>
                  <a:spcPct val="0"/>
                </a:spcBef>
                <a:spcAft>
                  <a:spcPct val="0"/>
                </a:spcAft>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A24F5A-948C-458E-9BA0-E69962744EF1}" type="slidenum">
              <a:rPr lang="en-GB"/>
              <a:pPr fontAlgn="base">
                <a:spcBef>
                  <a:spcPct val="0"/>
                </a:spcBef>
                <a:spcAft>
                  <a:spcPct val="0"/>
                </a:spcAft>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14E919-69C3-4649-B84B-D15EC50C2967}" type="slidenum">
              <a:rPr lang="en-GB"/>
              <a:pPr fontAlgn="base">
                <a:spcBef>
                  <a:spcPct val="0"/>
                </a:spcBef>
                <a:spcAft>
                  <a:spcPct val="0"/>
                </a:spcAft>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a:p>
            <a:pPr>
              <a:spcBef>
                <a:spcPct val="0"/>
              </a:spcBef>
            </a:pPr>
            <a:endParaRPr lang="en-GB" smtClean="0"/>
          </a:p>
          <a:p>
            <a:pPr>
              <a:spcBef>
                <a:spcPct val="0"/>
              </a:spcBef>
            </a:pPr>
            <a:endParaRPr lang="en-GB"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A4380D-B6EA-45F5-9BED-2AD626151884}" type="slidenum">
              <a:rPr lang="en-GB"/>
              <a:pPr fontAlgn="base">
                <a:spcBef>
                  <a:spcPct val="0"/>
                </a:spcBef>
                <a:spcAft>
                  <a:spcPct val="0"/>
                </a:spcAft>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BS8903 diagram and process integration</a:t>
            </a:r>
          </a:p>
          <a:p>
            <a:pPr>
              <a:spcBef>
                <a:spcPct val="0"/>
              </a:spcBef>
            </a:pPr>
            <a:endParaRPr lang="en-GB"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0A4BA-D47B-4E60-B6D7-3190A00FEDCA}" type="slidenum">
              <a:rPr lang="en-GB"/>
              <a:pPr fontAlgn="base">
                <a:spcBef>
                  <a:spcPct val="0"/>
                </a:spcBef>
                <a:spcAft>
                  <a:spcPct val="0"/>
                </a:spcAft>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Who do you need to communicate to?</a:t>
            </a:r>
          </a:p>
          <a:p>
            <a:pPr>
              <a:spcBef>
                <a:spcPct val="0"/>
              </a:spcBef>
              <a:buFontTx/>
              <a:buChar char="•"/>
            </a:pPr>
            <a:r>
              <a:rPr lang="en-GB" smtClean="0"/>
              <a:t> All staff</a:t>
            </a:r>
          </a:p>
          <a:p>
            <a:pPr>
              <a:spcBef>
                <a:spcPct val="0"/>
              </a:spcBef>
              <a:buFontTx/>
              <a:buChar char="•"/>
            </a:pPr>
            <a:r>
              <a:rPr lang="en-GB" smtClean="0"/>
              <a:t> Senior Managers and Governors</a:t>
            </a:r>
          </a:p>
          <a:p>
            <a:pPr>
              <a:spcBef>
                <a:spcPct val="0"/>
              </a:spcBef>
              <a:buFontTx/>
              <a:buChar char="•"/>
            </a:pPr>
            <a:r>
              <a:rPr lang="en-GB" smtClean="0"/>
              <a:t> Students – current and potential</a:t>
            </a:r>
          </a:p>
          <a:p>
            <a:pPr>
              <a:spcBef>
                <a:spcPct val="0"/>
              </a:spcBef>
              <a:buFontTx/>
              <a:buChar char="•"/>
            </a:pPr>
            <a:r>
              <a:rPr lang="en-GB" smtClean="0"/>
              <a:t> HEFCE</a:t>
            </a:r>
          </a:p>
          <a:p>
            <a:pPr>
              <a:spcBef>
                <a:spcPct val="0"/>
              </a:spcBef>
              <a:buFontTx/>
              <a:buChar char="•"/>
            </a:pPr>
            <a:r>
              <a:rPr lang="en-GB" smtClean="0"/>
              <a:t> Suppliers</a:t>
            </a:r>
          </a:p>
          <a:p>
            <a:pPr>
              <a:spcBef>
                <a:spcPct val="0"/>
              </a:spcBef>
              <a:buFontTx/>
              <a:buChar char="•"/>
            </a:pPr>
            <a:r>
              <a:rPr lang="en-GB" smtClean="0"/>
              <a:t> General public</a:t>
            </a:r>
          </a:p>
          <a:p>
            <a:pPr>
              <a:spcBef>
                <a:spcPct val="0"/>
              </a:spcBef>
              <a:buFontTx/>
              <a:buChar char="•"/>
            </a:pPr>
            <a:endParaRPr lang="en-GB" smtClean="0"/>
          </a:p>
          <a:p>
            <a:pPr>
              <a:spcBef>
                <a:spcPct val="0"/>
              </a:spcBef>
            </a:pPr>
            <a:r>
              <a:rPr lang="en-GB" smtClean="0"/>
              <a:t>Within the your strategy include a range of activities according the behaviour change diamond.</a:t>
            </a:r>
          </a:p>
          <a:p>
            <a:pPr>
              <a:spcBef>
                <a:spcPct val="0"/>
              </a:spcBef>
            </a:pPr>
            <a:endParaRPr lang="en-GB" smtClean="0"/>
          </a:p>
          <a:p>
            <a:pPr>
              <a:spcBef>
                <a:spcPct val="0"/>
              </a:spcBef>
            </a:pPr>
            <a:r>
              <a:rPr lang="en-GB" smtClean="0"/>
              <a:t>The behaviour change diamond features in the UK Sustainable Development Strategy and Procuring the Future</a:t>
            </a:r>
          </a:p>
          <a:p>
            <a:pPr>
              <a:spcBef>
                <a:spcPct val="0"/>
              </a:spcBef>
            </a:pPr>
            <a:endParaRPr lang="en-GB"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FA85B-CFF6-4B9D-871B-5B41E8BEB70B}" type="slidenum">
              <a:rPr lang="en-GB"/>
              <a:pPr fontAlgn="base">
                <a:spcBef>
                  <a:spcPct val="0"/>
                </a:spcBef>
                <a:spcAft>
                  <a:spcPct val="0"/>
                </a:spcAft>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334566-B866-45A7-BD61-04906E82AF6C}" type="slidenum">
              <a:rPr lang="en-GB"/>
              <a:pPr fontAlgn="base">
                <a:spcBef>
                  <a:spcPct val="0"/>
                </a:spcBef>
                <a:spcAft>
                  <a:spcPct val="0"/>
                </a:spcAft>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3E6FBF-0C02-4981-BDBC-095EA30D2681}" type="slidenum">
              <a:rPr lang="en-GB"/>
              <a:pPr fontAlgn="base">
                <a:spcBef>
                  <a:spcPct val="0"/>
                </a:spcBef>
                <a:spcAft>
                  <a:spcPct val="0"/>
                </a:spcAft>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D13099-6AF3-4942-8F59-7D741DCA3B36}" type="slidenum">
              <a:rPr lang="en-GB"/>
              <a:pPr fontAlgn="base">
                <a:spcBef>
                  <a:spcPct val="0"/>
                </a:spcBef>
                <a:spcAft>
                  <a:spcPct val="0"/>
                </a:spcAft>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Short term – enable progress, provide a good example</a:t>
            </a:r>
          </a:p>
          <a:p>
            <a:pPr>
              <a:spcBef>
                <a:spcPct val="0"/>
              </a:spcBef>
            </a:pPr>
            <a:endParaRPr lang="en-GB" smtClean="0"/>
          </a:p>
          <a:p>
            <a:pPr>
              <a:spcBef>
                <a:spcPct val="0"/>
              </a:spcBef>
            </a:pPr>
            <a:r>
              <a:rPr lang="en-GB" smtClean="0"/>
              <a:t>Medium term – look at new technologies</a:t>
            </a:r>
          </a:p>
          <a:p>
            <a:pPr>
              <a:spcBef>
                <a:spcPct val="0"/>
              </a:spcBef>
            </a:pPr>
            <a:endParaRPr lang="en-GB" smtClean="0"/>
          </a:p>
          <a:p>
            <a:pPr>
              <a:spcBef>
                <a:spcPct val="0"/>
              </a:spcBef>
            </a:pPr>
            <a:r>
              <a:rPr lang="en-GB" smtClean="0"/>
              <a:t>Long term – set some aspirations e.g zero waste and carbon</a:t>
            </a:r>
          </a:p>
          <a:p>
            <a:pPr>
              <a:spcBef>
                <a:spcPct val="0"/>
              </a:spcBef>
            </a:pPr>
            <a:endParaRPr lang="en-GB"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6A5084-9058-44B6-8D0E-CCB4D6764ABE}" type="slidenum">
              <a:rPr lang="en-GB"/>
              <a:pPr fontAlgn="base">
                <a:spcBef>
                  <a:spcPct val="0"/>
                </a:spcBef>
                <a:spcAft>
                  <a:spcPct val="0"/>
                </a:spcAft>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Group discussion: Potential outline strategy</a:t>
            </a:r>
          </a:p>
          <a:p>
            <a:pPr fontAlgn="auto">
              <a:spcBef>
                <a:spcPts val="0"/>
              </a:spcBef>
              <a:spcAft>
                <a:spcPts val="0"/>
              </a:spcAft>
              <a:defRPr/>
            </a:pPr>
            <a:endParaRPr lang="en-GB" dirty="0" smtClean="0"/>
          </a:p>
          <a:p>
            <a:pPr fontAlgn="auto">
              <a:spcBef>
                <a:spcPts val="0"/>
              </a:spcBef>
              <a:spcAft>
                <a:spcPts val="0"/>
              </a:spcAft>
              <a:defRPr/>
            </a:pPr>
            <a:r>
              <a:rPr lang="en-GB" dirty="0" smtClean="0"/>
              <a:t>Total Length – around 10-12 pages</a:t>
            </a:r>
          </a:p>
          <a:p>
            <a:pPr fontAlgn="auto">
              <a:spcBef>
                <a:spcPts val="0"/>
              </a:spcBef>
              <a:spcAft>
                <a:spcPts val="0"/>
              </a:spcAft>
              <a:defRPr/>
            </a:pPr>
            <a:endParaRPr lang="en-GB" dirty="0" smtClean="0"/>
          </a:p>
          <a:p>
            <a:pPr marL="228600" indent="-228600" fontAlgn="auto">
              <a:spcBef>
                <a:spcPts val="0"/>
              </a:spcBef>
              <a:spcAft>
                <a:spcPts val="0"/>
              </a:spcAft>
              <a:buFontTx/>
              <a:buAutoNum type="arabicParenR"/>
              <a:defRPr/>
            </a:pPr>
            <a:r>
              <a:rPr lang="en-GB" dirty="0" smtClean="0"/>
              <a:t>Front cover – include a relevant picture/design, think about your audience.</a:t>
            </a:r>
          </a:p>
          <a:p>
            <a:pPr marL="228600" indent="-228600" fontAlgn="auto">
              <a:spcBef>
                <a:spcPts val="0"/>
              </a:spcBef>
              <a:spcAft>
                <a:spcPts val="0"/>
              </a:spcAft>
              <a:buFontTx/>
              <a:buAutoNum type="arabicParenR"/>
              <a:defRPr/>
            </a:pPr>
            <a:r>
              <a:rPr lang="en-GB" dirty="0" smtClean="0"/>
              <a:t>Foreword – ideally from your VC. The foreword should outline why sustainable procurement is important to the organisation and show support, engagement and encouragement. Work in partnership with your VC to produce this.</a:t>
            </a:r>
          </a:p>
          <a:p>
            <a:pPr marL="228600" indent="-228600" fontAlgn="auto">
              <a:spcBef>
                <a:spcPts val="0"/>
              </a:spcBef>
              <a:spcAft>
                <a:spcPts val="0"/>
              </a:spcAft>
              <a:buFontTx/>
              <a:buAutoNum type="arabicParenR"/>
              <a:defRPr/>
            </a:pPr>
            <a:r>
              <a:rPr lang="en-GB" dirty="0" smtClean="0"/>
              <a:t>Introduction/Context – What is Sustainable Procurement? Why is it important? Your current achievements and progress in the Flexible Framework, a case study.</a:t>
            </a:r>
          </a:p>
          <a:p>
            <a:pPr marL="228600" indent="-228600" fontAlgn="auto">
              <a:spcBef>
                <a:spcPts val="0"/>
              </a:spcBef>
              <a:spcAft>
                <a:spcPts val="0"/>
              </a:spcAft>
              <a:buFontTx/>
              <a:buAutoNum type="arabicParenR"/>
              <a:defRPr/>
            </a:pPr>
            <a:r>
              <a:rPr lang="en-GB" dirty="0" smtClean="0"/>
              <a:t>Drivers and risks (You could also include this in the introduction but it may be better to break the two sections up) – include information relevant to the organisation on Financial, Legal, Reputation, Security of Supply risks and drivers.</a:t>
            </a:r>
          </a:p>
          <a:p>
            <a:pPr marL="228600" indent="-228600" fontAlgn="auto">
              <a:spcBef>
                <a:spcPts val="0"/>
              </a:spcBef>
              <a:spcAft>
                <a:spcPts val="0"/>
              </a:spcAft>
              <a:buFontTx/>
              <a:buAutoNum type="arabicParenR"/>
              <a:defRPr/>
            </a:pPr>
            <a:r>
              <a:rPr lang="en-GB" dirty="0" smtClean="0"/>
              <a:t>Scope and vision – outline your overall approach and headline targets, details on key contracts and environmental impacts of procurement process.</a:t>
            </a:r>
          </a:p>
          <a:p>
            <a:pPr marL="228600" indent="-228600" fontAlgn="auto">
              <a:spcBef>
                <a:spcPts val="0"/>
              </a:spcBef>
              <a:spcAft>
                <a:spcPts val="0"/>
              </a:spcAft>
              <a:buFontTx/>
              <a:buAutoNum type="arabicParenR"/>
              <a:defRPr/>
            </a:pPr>
            <a:r>
              <a:rPr lang="en-GB" dirty="0" smtClean="0"/>
              <a:t>Governance and review process – outline staff responsibilities for strategy implementation, possibly illustrated in a diagram – who are the champions, committees, responsible senior managers? Commit to annual review of strategy and policy and name the group responsible for this.</a:t>
            </a:r>
          </a:p>
          <a:p>
            <a:pPr marL="228600" indent="-228600" fontAlgn="auto">
              <a:spcBef>
                <a:spcPts val="0"/>
              </a:spcBef>
              <a:spcAft>
                <a:spcPts val="0"/>
              </a:spcAft>
              <a:buFontTx/>
              <a:buAutoNum type="arabicParenR"/>
              <a:defRPr/>
            </a:pPr>
            <a:r>
              <a:rPr lang="en-GB" dirty="0" smtClean="0"/>
              <a:t>Objectives and targets – use the Flexible Framework as headings and your Policy commitments as subheadings. Ensure that your O&amp;T’s meet level required. Use SMART targets.</a:t>
            </a:r>
          </a:p>
          <a:p>
            <a:pPr marL="228600" indent="-228600" fontAlgn="auto">
              <a:spcBef>
                <a:spcPts val="0"/>
              </a:spcBef>
              <a:spcAft>
                <a:spcPts val="0"/>
              </a:spcAft>
              <a:buFontTx/>
              <a:buAutoNum type="arabicParenR"/>
              <a:defRPr/>
            </a:pPr>
            <a:r>
              <a:rPr lang="en-GB" dirty="0" smtClean="0"/>
              <a:t>Any further information or reading. Links to key documents and tools. </a:t>
            </a:r>
          </a:p>
          <a:p>
            <a:pPr marL="228600" indent="-228600" fontAlgn="auto">
              <a:spcBef>
                <a:spcPts val="0"/>
              </a:spcBef>
              <a:spcAft>
                <a:spcPts val="0"/>
              </a:spcAft>
              <a:buFontTx/>
              <a:buAutoNum type="arabicParenR"/>
              <a:defRPr/>
            </a:pPr>
            <a:endParaRPr lang="en-GB" dirty="0" smtClean="0"/>
          </a:p>
          <a:p>
            <a:pPr marL="228600" indent="-228600" fontAlgn="auto">
              <a:spcBef>
                <a:spcPts val="0"/>
              </a:spcBef>
              <a:spcAft>
                <a:spcPts val="0"/>
              </a:spcAft>
              <a:buFontTx/>
              <a:buAutoNum type="arabicParenR"/>
              <a:defRPr/>
            </a:pPr>
            <a:endParaRPr lang="en-GB" dirty="0" smtClean="0"/>
          </a:p>
          <a:p>
            <a:pPr fontAlgn="auto">
              <a:spcBef>
                <a:spcPts val="0"/>
              </a:spcBef>
              <a:spcAft>
                <a:spcPts val="0"/>
              </a:spcAft>
              <a:defRPr/>
            </a:pPr>
            <a:endParaRPr lang="en-GB" dirty="0"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7C2423-5401-417C-A643-6361E07846DB}" type="slidenum">
              <a:rPr lang="en-GB"/>
              <a:pPr fontAlgn="base">
                <a:spcBef>
                  <a:spcPct val="0"/>
                </a:spcBef>
                <a:spcAft>
                  <a:spcPct val="0"/>
                </a:spcAft>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6F86BF-B052-4F16-824F-7E723404A39A}" type="slidenum">
              <a:rPr lang="en-GB"/>
              <a:pPr fontAlgn="base">
                <a:spcBef>
                  <a:spcPct val="0"/>
                </a:spcBef>
                <a:spcAft>
                  <a:spcPct val="0"/>
                </a:spcAft>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D84BF9-ECAB-4841-A259-DF2C17F6AAC6}" type="slidenum">
              <a:rPr lang="en-GB"/>
              <a:pPr fontAlgn="base">
                <a:spcBef>
                  <a:spcPct val="0"/>
                </a:spcBef>
                <a:spcAft>
                  <a:spcPct val="0"/>
                </a:spcAft>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2C73E2-B026-4C38-AE31-A1A388A68291}" type="slidenum">
              <a:rPr lang="en-GB"/>
              <a:pPr fontAlgn="base">
                <a:spcBef>
                  <a:spcPct val="0"/>
                </a:spcBef>
                <a:spcAft>
                  <a:spcPct val="0"/>
                </a:spcAft>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FE0A69-7973-4085-BCC6-86B7567F7985}" type="slidenum">
              <a:rPr lang="en-GB"/>
              <a:pPr fontAlgn="base">
                <a:spcBef>
                  <a:spcPct val="0"/>
                </a:spcBef>
                <a:spcAft>
                  <a:spcPct val="0"/>
                </a:spcAft>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Possibly, the specification has more influence than indicated by this diagram?</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6E382A-91CF-43D4-8A1C-DC0A54B2D4EE}" type="slidenum">
              <a:rPr lang="en-GB"/>
              <a:pPr fontAlgn="base">
                <a:spcBef>
                  <a:spcPct val="0"/>
                </a:spcBef>
                <a:spcAft>
                  <a:spcPct val="0"/>
                </a:spcAft>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You may want to include some additional sustainability risks in your risk assessment</a:t>
            </a: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E4818D-4D3E-4CBB-BD7D-3978F2334018}" type="slidenum">
              <a:rPr lang="en-GB"/>
              <a:pPr fontAlgn="base">
                <a:spcBef>
                  <a:spcPct val="0"/>
                </a:spcBef>
                <a:spcAft>
                  <a:spcPct val="0"/>
                </a:spcAft>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ABFED7-1A62-4642-B49D-D34BF3DAA068}" type="slidenum">
              <a:rPr lang="en-GB"/>
              <a:pPr fontAlgn="base">
                <a:spcBef>
                  <a:spcPct val="0"/>
                </a:spcBef>
                <a:spcAft>
                  <a:spcPct val="0"/>
                </a:spcAft>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0F733A-03AD-4C2E-9CD1-D9B22A0EEEDC}" type="slidenum">
              <a:rPr lang="en-GB"/>
              <a:pPr fontAlgn="base">
                <a:spcBef>
                  <a:spcPct val="0"/>
                </a:spcBef>
                <a:spcAft>
                  <a:spcPct val="0"/>
                </a:spcAft>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Refer to BS8903 Draft for further information on Procurement Process</a:t>
            </a:r>
          </a:p>
          <a:p>
            <a:pPr>
              <a:spcBef>
                <a:spcPct val="0"/>
              </a:spcBef>
            </a:pPr>
            <a:endParaRPr lang="en-GB"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3C3FF9-2B06-4AC0-A22F-0AFACC7DD538}" type="slidenum">
              <a:rPr lang="en-GB"/>
              <a:pPr fontAlgn="base">
                <a:spcBef>
                  <a:spcPct val="0"/>
                </a:spcBef>
                <a:spcAft>
                  <a:spcPct val="0"/>
                </a:spcAft>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fontAlgn="auto">
              <a:spcBef>
                <a:spcPts val="0"/>
              </a:spcBef>
              <a:spcAft>
                <a:spcPts val="0"/>
              </a:spcAft>
              <a:defRPr/>
            </a:pPr>
            <a:endParaRPr lang="en-GB"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EC83B4-1A9D-44AD-9B13-B7CDCF3D2FD1}" type="slidenum">
              <a:rPr lang="en-GB"/>
              <a:pPr fontAlgn="base">
                <a:spcBef>
                  <a:spcPct val="0"/>
                </a:spcBef>
                <a:spcAft>
                  <a:spcPct val="0"/>
                </a:spcAft>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Refer to the EU GPP Key commodity guidance throughout the tender process</a:t>
            </a:r>
          </a:p>
          <a:p>
            <a:pPr>
              <a:spcBef>
                <a:spcPct val="0"/>
              </a:spcBef>
            </a:pPr>
            <a:endParaRPr lang="en-GB" smtClean="0"/>
          </a:p>
          <a:p>
            <a:pPr>
              <a:spcBef>
                <a:spcPct val="0"/>
              </a:spcBef>
            </a:pPr>
            <a:r>
              <a:rPr lang="en-GB" smtClean="0"/>
              <a:t>European Commission, GPP Toolkit. Training, Action Planning, Criteria – Legal and Practical</a:t>
            </a:r>
          </a:p>
          <a:p>
            <a:pPr>
              <a:spcBef>
                <a:spcPct val="0"/>
              </a:spcBef>
            </a:pPr>
            <a:r>
              <a:rPr lang="en-GB" smtClean="0">
                <a:hlinkClick r:id="rId3"/>
              </a:rPr>
              <a:t>http://ec.europa.eu/environment/gpp/toolkit_en.htm</a:t>
            </a:r>
            <a:endParaRPr lang="en-GB" smtClean="0"/>
          </a:p>
          <a:p>
            <a:pPr>
              <a:spcBef>
                <a:spcPct val="0"/>
              </a:spcBef>
            </a:pPr>
            <a:endParaRPr lang="en-GB" smtClean="0"/>
          </a:p>
          <a:p>
            <a:pPr>
              <a:spcBef>
                <a:spcPct val="0"/>
              </a:spcBef>
            </a:pPr>
            <a:endParaRPr lang="en-GB" smtClean="0"/>
          </a:p>
          <a:p>
            <a:pPr>
              <a:spcBef>
                <a:spcPct val="0"/>
              </a:spcBef>
            </a:pPr>
            <a:endParaRPr lang="en-GB" smtClean="0"/>
          </a:p>
          <a:p>
            <a:pPr>
              <a:spcBef>
                <a:spcPct val="0"/>
              </a:spcBef>
            </a:pPr>
            <a:endParaRPr lang="en-GB" smtClean="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52478-5516-411F-BF0E-3072213E0354}" type="slidenum">
              <a:rPr lang="en-GB"/>
              <a:pPr fontAlgn="base">
                <a:spcBef>
                  <a:spcPct val="0"/>
                </a:spcBef>
                <a:spcAft>
                  <a:spcPct val="0"/>
                </a:spcAft>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Forum for the Future Action Plan tool: This tool provides general guidance on defining management actions throughout the procurement process.</a:t>
            </a:r>
          </a:p>
          <a:p>
            <a:pPr>
              <a:spcBef>
                <a:spcPct val="0"/>
              </a:spcBef>
            </a:pPr>
            <a:endParaRPr lang="en-GB" smtClean="0"/>
          </a:p>
          <a:p>
            <a:pPr>
              <a:spcBef>
                <a:spcPct val="0"/>
              </a:spcBef>
            </a:pPr>
            <a:endParaRPr lang="en-GB" smtClean="0"/>
          </a:p>
          <a:p>
            <a:pPr>
              <a:spcBef>
                <a:spcPct val="0"/>
              </a:spcBef>
            </a:pPr>
            <a:r>
              <a:rPr lang="en-GB" smtClean="0"/>
              <a:t>+ Forum for the Future, Sustainable Procurement tool. Available on request</a:t>
            </a:r>
          </a:p>
          <a:p>
            <a:pPr>
              <a:spcBef>
                <a:spcPct val="0"/>
              </a:spcBef>
            </a:pPr>
            <a:r>
              <a:rPr lang="en-GB" smtClean="0">
                <a:hlinkClick r:id="rId3"/>
              </a:rPr>
              <a:t>http://www.forumforthefuture.org/node/1407</a:t>
            </a:r>
            <a:endParaRPr lang="en-GB" smtClean="0"/>
          </a:p>
          <a:p>
            <a:pPr>
              <a:spcBef>
                <a:spcPct val="0"/>
              </a:spcBef>
            </a:pPr>
            <a:endParaRPr lang="en-GB" smtClean="0"/>
          </a:p>
          <a:p>
            <a:pPr>
              <a:spcBef>
                <a:spcPct val="0"/>
              </a:spcBef>
            </a:pPr>
            <a:endParaRPr lang="en-GB" smtClean="0"/>
          </a:p>
          <a:p>
            <a:pPr>
              <a:spcBef>
                <a:spcPct val="0"/>
              </a:spcBef>
            </a:pPr>
            <a:endParaRPr lang="en-GB" smtClean="0"/>
          </a:p>
          <a:p>
            <a:pPr>
              <a:spcBef>
                <a:spcPct val="0"/>
              </a:spcBef>
            </a:pPr>
            <a:endParaRPr lang="en-GB"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AEAF41-02F1-4807-9B2F-F387AEF575F3}" type="slidenum">
              <a:rPr lang="en-GB"/>
              <a:pPr fontAlgn="base">
                <a:spcBef>
                  <a:spcPct val="0"/>
                </a:spcBef>
                <a:spcAft>
                  <a:spcPct val="0"/>
                </a:spcAft>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4FB972-366E-4C52-820E-773FAAD5BFE4}" type="slidenum">
              <a:rPr lang="en-GB"/>
              <a:pPr fontAlgn="base">
                <a:spcBef>
                  <a:spcPct val="0"/>
                </a:spcBef>
                <a:spcAft>
                  <a:spcPct val="0"/>
                </a:spcAft>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AA82ED-09A2-4A4E-90AA-65C011233F8A}" type="slidenum">
              <a:rPr lang="en-GB"/>
              <a:pPr fontAlgn="base">
                <a:spcBef>
                  <a:spcPct val="0"/>
                </a:spcBef>
                <a:spcAft>
                  <a:spcPct val="0"/>
                </a:spcAft>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buFont typeface="Courier New" pitchFamily="49" charset="0"/>
              <a:buChar char="o"/>
            </a:pPr>
            <a:endParaRPr lang="en-GB"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F4F015-BE60-44D9-B95F-C70F6CF4FB66}" type="slidenum">
              <a:rPr lang="en-GB"/>
              <a:pPr fontAlgn="base">
                <a:spcBef>
                  <a:spcPct val="0"/>
                </a:spcBef>
                <a:spcAft>
                  <a:spcPct val="0"/>
                </a:spcAft>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lvl="1">
              <a:spcBef>
                <a:spcPct val="0"/>
              </a:spcBef>
              <a:buFont typeface="Courier New" pitchFamily="49" charset="0"/>
              <a:buNone/>
            </a:pPr>
            <a:r>
              <a:rPr lang="en-GB" smtClean="0"/>
              <a:t>Also look at regional development agencies and local regional remade networks – help for suppliers to win contracts</a:t>
            </a: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A0C268-685B-4F2A-AA5B-E15DFDED17F8}" type="slidenum">
              <a:rPr lang="en-GB"/>
              <a:pPr fontAlgn="base">
                <a:spcBef>
                  <a:spcPct val="0"/>
                </a:spcBef>
                <a:spcAft>
                  <a:spcPct val="0"/>
                </a:spcAft>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A6521A-5C09-4279-9C27-48C2F56C6954}" type="slidenum">
              <a:rPr lang="en-GB"/>
              <a:pPr fontAlgn="base">
                <a:spcBef>
                  <a:spcPct val="0"/>
                </a:spcBef>
                <a:spcAft>
                  <a:spcPct val="0"/>
                </a:spcAft>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95D7BD-44B0-42C9-B750-2962E29C4F5D}" type="slidenum">
              <a:rPr lang="en-GB"/>
              <a:pPr fontAlgn="base">
                <a:spcBef>
                  <a:spcPct val="0"/>
                </a:spcBef>
                <a:spcAft>
                  <a:spcPct val="0"/>
                </a:spcAft>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GB" dirty="0" smtClean="0"/>
              <a:t>Why should we adopt sustainable procurement?</a:t>
            </a:r>
          </a:p>
          <a:p>
            <a:pPr fontAlgn="auto">
              <a:spcBef>
                <a:spcPts val="0"/>
              </a:spcBef>
              <a:spcAft>
                <a:spcPts val="0"/>
              </a:spcAft>
              <a:defRPr/>
            </a:pPr>
            <a:endParaRPr lang="en-GB" dirty="0" smtClean="0"/>
          </a:p>
          <a:p>
            <a:pPr fontAlgn="auto">
              <a:spcBef>
                <a:spcPts val="0"/>
              </a:spcBef>
              <a:spcAft>
                <a:spcPts val="0"/>
              </a:spcAft>
              <a:defRPr/>
            </a:pPr>
            <a:r>
              <a:rPr lang="en-GB" dirty="0" smtClean="0"/>
              <a:t>+ Core sustainability issue</a:t>
            </a:r>
          </a:p>
          <a:p>
            <a:pPr marL="342900" indent="-342900" fontAlgn="auto">
              <a:spcBef>
                <a:spcPts val="0"/>
              </a:spcBef>
              <a:spcAft>
                <a:spcPts val="0"/>
              </a:spcAft>
              <a:defRPr/>
            </a:pPr>
            <a:endParaRPr lang="en-GB" dirty="0" smtClean="0"/>
          </a:p>
          <a:p>
            <a:pPr marL="342900" indent="-342900" fontAlgn="auto">
              <a:spcBef>
                <a:spcPts val="0"/>
              </a:spcBef>
              <a:spcAft>
                <a:spcPts val="0"/>
              </a:spcAft>
              <a:defRPr/>
            </a:pPr>
            <a:r>
              <a:rPr lang="en-GB" dirty="0" smtClean="0"/>
              <a:t>+ Cost savings</a:t>
            </a:r>
          </a:p>
          <a:p>
            <a:pPr marL="342900" indent="-342900" fontAlgn="auto">
              <a:spcBef>
                <a:spcPts val="0"/>
              </a:spcBef>
              <a:spcAft>
                <a:spcPts val="0"/>
              </a:spcAft>
              <a:defRPr/>
            </a:pPr>
            <a:endParaRPr lang="en-GB" dirty="0" smtClean="0"/>
          </a:p>
          <a:p>
            <a:pPr marL="342900" indent="-342900" fontAlgn="auto">
              <a:spcBef>
                <a:spcPts val="0"/>
              </a:spcBef>
              <a:spcAft>
                <a:spcPts val="0"/>
              </a:spcAft>
              <a:defRPr/>
            </a:pPr>
            <a:r>
              <a:rPr lang="en-GB" dirty="0" smtClean="0"/>
              <a:t>+ Corporate Social Responsibility and reputation</a:t>
            </a:r>
          </a:p>
          <a:p>
            <a:pPr marL="342900" indent="-342900" fontAlgn="auto">
              <a:spcBef>
                <a:spcPts val="0"/>
              </a:spcBef>
              <a:spcAft>
                <a:spcPts val="0"/>
              </a:spcAft>
              <a:defRPr/>
            </a:pPr>
            <a:endParaRPr lang="en-GB" dirty="0" smtClean="0"/>
          </a:p>
          <a:p>
            <a:pPr marL="342900" indent="-342900" fontAlgn="auto">
              <a:spcBef>
                <a:spcPts val="0"/>
              </a:spcBef>
              <a:spcAft>
                <a:spcPts val="0"/>
              </a:spcAft>
              <a:defRPr/>
            </a:pPr>
            <a:r>
              <a:rPr lang="en-GB" dirty="0" smtClean="0"/>
              <a:t>+ Duty of Care responsibilities</a:t>
            </a:r>
          </a:p>
          <a:p>
            <a:pPr marL="342900" indent="-342900" fontAlgn="auto">
              <a:spcBef>
                <a:spcPts val="0"/>
              </a:spcBef>
              <a:spcAft>
                <a:spcPts val="0"/>
              </a:spcAft>
              <a:defRPr/>
            </a:pPr>
            <a:endParaRPr lang="en-GB" dirty="0" smtClean="0"/>
          </a:p>
          <a:p>
            <a:pPr marL="342900" indent="-342900" fontAlgn="auto">
              <a:spcBef>
                <a:spcPts val="0"/>
              </a:spcBef>
              <a:spcAft>
                <a:spcPts val="0"/>
              </a:spcAft>
              <a:defRPr/>
            </a:pPr>
            <a:r>
              <a:rPr lang="en-GB" dirty="0" smtClean="0"/>
              <a:t>+ Simply good procurement practice!</a:t>
            </a:r>
          </a:p>
          <a:p>
            <a:pPr fontAlgn="auto">
              <a:spcBef>
                <a:spcPts val="0"/>
              </a:spcBef>
              <a:spcAft>
                <a:spcPts val="0"/>
              </a:spcAft>
              <a:defRPr/>
            </a:pPr>
            <a:endParaRPr lang="en-GB"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4C5981-B6FF-4BE4-8CB8-619C757307D8}" type="slidenum">
              <a:rPr lang="en-GB"/>
              <a:pPr fontAlgn="base">
                <a:spcBef>
                  <a:spcPct val="0"/>
                </a:spcBef>
                <a:spcAft>
                  <a:spcPct val="0"/>
                </a:spcAft>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52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5F6159-068E-4187-A679-15F29FBA294B}" type="slidenum">
              <a:rPr lang="en-GB"/>
              <a:pPr fontAlgn="base">
                <a:spcBef>
                  <a:spcPct val="0"/>
                </a:spcBef>
                <a:spcAft>
                  <a:spcPct val="0"/>
                </a:spcAft>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9F4C17-3947-4EEB-99ED-BA4B37DD7A01}" type="slidenum">
              <a:rPr lang="en-GB"/>
              <a:pPr fontAlgn="base">
                <a:spcBef>
                  <a:spcPct val="0"/>
                </a:spcBef>
                <a:spcAft>
                  <a:spcPct val="0"/>
                </a:spcAft>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993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B40198-5E98-493B-A84B-50D68F91A478}" type="slidenum">
              <a:rPr lang="en-GB"/>
              <a:pPr fontAlgn="base">
                <a:spcBef>
                  <a:spcPct val="0"/>
                </a:spcBef>
                <a:spcAft>
                  <a:spcPct val="0"/>
                </a:spcAft>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013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476EE-B049-4CB1-8DE6-96055165F3C0}" type="slidenum">
              <a:rPr lang="en-GB"/>
              <a:pPr fontAlgn="base">
                <a:spcBef>
                  <a:spcPct val="0"/>
                </a:spcBef>
                <a:spcAft>
                  <a:spcPct val="0"/>
                </a:spcAft>
              </a:pPr>
              <a:t>43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fontAlgn="auto">
              <a:spcBef>
                <a:spcPts val="0"/>
              </a:spcBef>
              <a:spcAft>
                <a:spcPts val="0"/>
              </a:spcAft>
              <a:defRPr/>
            </a:pPr>
            <a:r>
              <a:rPr lang="en-GB" b="1" dirty="0" smtClean="0"/>
              <a:t>Central sustainability issue</a:t>
            </a:r>
          </a:p>
          <a:p>
            <a:pPr fontAlgn="auto">
              <a:spcBef>
                <a:spcPts val="0"/>
              </a:spcBef>
              <a:spcAft>
                <a:spcPts val="0"/>
              </a:spcAft>
              <a:defRPr/>
            </a:pPr>
            <a:endParaRPr lang="en-GB" dirty="0" smtClean="0"/>
          </a:p>
          <a:p>
            <a:pPr fontAlgn="auto">
              <a:spcBef>
                <a:spcPts val="0"/>
              </a:spcBef>
              <a:spcAft>
                <a:spcPts val="0"/>
              </a:spcAft>
              <a:defRPr/>
            </a:pPr>
            <a:r>
              <a:rPr lang="en-GB" dirty="0" smtClean="0"/>
              <a:t>Human health – avoiding hazardous chemicals, promoting good diet</a:t>
            </a:r>
          </a:p>
          <a:p>
            <a:pPr fontAlgn="auto">
              <a:spcBef>
                <a:spcPts val="0"/>
              </a:spcBef>
              <a:spcAft>
                <a:spcPts val="0"/>
              </a:spcAft>
              <a:defRPr/>
            </a:pPr>
            <a:endParaRPr lang="en-GB" dirty="0" smtClean="0"/>
          </a:p>
          <a:p>
            <a:pPr fontAlgn="auto">
              <a:spcBef>
                <a:spcPts val="0"/>
              </a:spcBef>
              <a:spcAft>
                <a:spcPts val="0"/>
              </a:spcAft>
              <a:defRPr/>
            </a:pPr>
            <a:r>
              <a:rPr lang="en-GB" dirty="0" smtClean="0"/>
              <a:t>Fair working conditions – pay, working hours, equality, child labour</a:t>
            </a:r>
          </a:p>
          <a:p>
            <a:pPr fontAlgn="auto">
              <a:spcBef>
                <a:spcPts val="0"/>
              </a:spcBef>
              <a:spcAft>
                <a:spcPts val="0"/>
              </a:spcAft>
              <a:defRPr/>
            </a:pPr>
            <a:endParaRPr lang="en-GB" dirty="0" smtClean="0"/>
          </a:p>
          <a:p>
            <a:pPr fontAlgn="auto">
              <a:spcBef>
                <a:spcPts val="0"/>
              </a:spcBef>
              <a:spcAft>
                <a:spcPts val="0"/>
              </a:spcAft>
              <a:defRPr/>
            </a:pPr>
            <a:r>
              <a:rPr lang="en-GB" dirty="0" smtClean="0"/>
              <a:t>Pollution prevention – avoiding release of hazardous substances to air, water and land</a:t>
            </a:r>
          </a:p>
          <a:p>
            <a:pPr fontAlgn="auto">
              <a:spcBef>
                <a:spcPts val="0"/>
              </a:spcBef>
              <a:spcAft>
                <a:spcPts val="0"/>
              </a:spcAft>
              <a:defRPr/>
            </a:pPr>
            <a:endParaRPr lang="en-GB" dirty="0" smtClean="0"/>
          </a:p>
          <a:p>
            <a:pPr fontAlgn="auto">
              <a:spcBef>
                <a:spcPts val="0"/>
              </a:spcBef>
              <a:spcAft>
                <a:spcPts val="0"/>
              </a:spcAft>
              <a:defRPr/>
            </a:pPr>
            <a:r>
              <a:rPr lang="en-GB" dirty="0" smtClean="0"/>
              <a:t>Energy consumption and climate change – low energy production and product design, transportation of goods - measuring the UK’s carbon footprint by consumption rather than production – which includes the carbon emissions associated with the manufacture and transportation of these products - increases it by 34%</a:t>
            </a:r>
          </a:p>
          <a:p>
            <a:pPr fontAlgn="auto">
              <a:spcBef>
                <a:spcPts val="0"/>
              </a:spcBef>
              <a:spcAft>
                <a:spcPts val="0"/>
              </a:spcAft>
              <a:defRPr/>
            </a:pPr>
            <a:endParaRPr lang="en-GB" dirty="0" smtClean="0"/>
          </a:p>
          <a:p>
            <a:pPr fontAlgn="auto">
              <a:spcBef>
                <a:spcPts val="0"/>
              </a:spcBef>
              <a:spcAft>
                <a:spcPts val="0"/>
              </a:spcAft>
              <a:defRPr/>
            </a:pPr>
            <a:r>
              <a:rPr lang="en-GB" dirty="0" smtClean="0"/>
              <a:t>Water consumption – efficient production and product design</a:t>
            </a:r>
          </a:p>
          <a:p>
            <a:pPr fontAlgn="auto">
              <a:spcBef>
                <a:spcPts val="0"/>
              </a:spcBef>
              <a:spcAft>
                <a:spcPts val="0"/>
              </a:spcAft>
              <a:defRPr/>
            </a:pPr>
            <a:endParaRPr lang="en-GB" dirty="0" smtClean="0"/>
          </a:p>
          <a:p>
            <a:pPr fontAlgn="auto">
              <a:spcBef>
                <a:spcPts val="0"/>
              </a:spcBef>
              <a:spcAft>
                <a:spcPts val="0"/>
              </a:spcAft>
              <a:defRPr/>
            </a:pPr>
            <a:r>
              <a:rPr lang="en-GB" dirty="0" smtClean="0"/>
              <a:t>Use of natural resources and production of waste - reduction in packaging, use of recyclable and recycled material, end of life disposal, </a:t>
            </a:r>
          </a:p>
          <a:p>
            <a:pPr fontAlgn="auto">
              <a:spcBef>
                <a:spcPts val="0"/>
              </a:spcBef>
              <a:spcAft>
                <a:spcPts val="0"/>
              </a:spcAft>
              <a:defRPr/>
            </a:pPr>
            <a:endParaRPr lang="en-GB" dirty="0" smtClean="0"/>
          </a:p>
          <a:p>
            <a:pPr fontAlgn="auto">
              <a:spcBef>
                <a:spcPts val="0"/>
              </a:spcBef>
              <a:spcAft>
                <a:spcPts val="0"/>
              </a:spcAft>
              <a:defRPr/>
            </a:pPr>
            <a:r>
              <a:rPr lang="en-GB" dirty="0" smtClean="0"/>
              <a:t>Protection of biodiversity – sensitive extraction of raw materials </a:t>
            </a:r>
            <a:r>
              <a:rPr lang="en-GB" dirty="0" err="1" smtClean="0"/>
              <a:t>e.g</a:t>
            </a:r>
            <a:r>
              <a:rPr lang="en-GB" dirty="0" smtClean="0"/>
              <a:t> timber, soy, palm oil</a:t>
            </a:r>
          </a:p>
          <a:p>
            <a:pPr fontAlgn="auto">
              <a:spcBef>
                <a:spcPts val="0"/>
              </a:spcBef>
              <a:spcAft>
                <a:spcPts val="0"/>
              </a:spcAft>
              <a:defRPr/>
            </a:pPr>
            <a:endParaRPr lang="en-GB" dirty="0" smtClean="0"/>
          </a:p>
          <a:p>
            <a:pPr fontAlgn="auto">
              <a:spcBef>
                <a:spcPts val="0"/>
              </a:spcBef>
              <a:spcAft>
                <a:spcPts val="0"/>
              </a:spcAft>
              <a:defRPr/>
            </a:pPr>
            <a:endParaRPr lang="en-GB" dirty="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CE525C-FA8F-45EB-A3A1-3BC97FAAF11E}" type="slidenum">
              <a:rPr lang="en-GB"/>
              <a:pPr fontAlgn="base">
                <a:spcBef>
                  <a:spcPct val="0"/>
                </a:spcBef>
                <a:spcAft>
                  <a:spcPct val="0"/>
                </a:spcAft>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a:p>
            <a:pPr>
              <a:spcBef>
                <a:spcPct val="0"/>
              </a:spcBef>
            </a:pPr>
            <a:r>
              <a:rPr lang="en-GB" smtClean="0"/>
              <a:t>Figures based on a UN study</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268EAF-1820-4684-A085-3AD867039C3D}" type="slidenum">
              <a:rPr lang="en-GB"/>
              <a:pPr fontAlgn="base">
                <a:spcBef>
                  <a:spcPct val="0"/>
                </a:spcBef>
                <a:spcAft>
                  <a:spcPct val="0"/>
                </a:spcAft>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We need to change the way we consume and the amount we consume in order to sustain our growing population (9 billion by 2050, currently approaching 7 billion)</a:t>
            </a:r>
          </a:p>
          <a:p>
            <a:pPr>
              <a:spcBef>
                <a:spcPct val="0"/>
              </a:spcBef>
            </a:pPr>
            <a:endParaRPr lang="en-GB" smtClean="0"/>
          </a:p>
          <a:p>
            <a:pPr>
              <a:spcBef>
                <a:spcPct val="0"/>
              </a:spcBef>
            </a:pPr>
            <a:r>
              <a:rPr lang="en-GB" smtClean="0"/>
              <a:t>If everyone consumed the amount of resources as we do in the UK we’d need three planets to support us. If everyone consumed as much as people in the USA we’d need 6 planets.</a:t>
            </a:r>
          </a:p>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6D5BC4-E3D1-4471-B9EC-D9DEB00CF6BF}" type="slidenum">
              <a:rPr lang="en-GB"/>
              <a:pPr fontAlgn="base">
                <a:spcBef>
                  <a:spcPct val="0"/>
                </a:spcBef>
                <a:spcAft>
                  <a:spcPct val="0"/>
                </a:spcAft>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fontAlgn="auto">
              <a:spcBef>
                <a:spcPts val="0"/>
              </a:spcBef>
              <a:spcAft>
                <a:spcPts val="0"/>
              </a:spcAft>
              <a:defRPr/>
            </a:pPr>
            <a:endParaRPr lang="en-GB" b="1"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6050D7-87E9-4749-8E11-11F1532D4197}" type="slidenum">
              <a:rPr lang="en-GB"/>
              <a:pPr fontAlgn="base">
                <a:spcBef>
                  <a:spcPct val="0"/>
                </a:spcBef>
                <a:spcAft>
                  <a:spcPct val="0"/>
                </a:spcAft>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2008 Grant Letter from the Secretary of State:</a:t>
            </a:r>
          </a:p>
          <a:p>
            <a:pPr>
              <a:spcBef>
                <a:spcPct val="0"/>
              </a:spcBef>
              <a:buFontTx/>
              <a:buChar char="•"/>
            </a:pPr>
            <a:r>
              <a:rPr lang="en-GB" smtClean="0"/>
              <a:t> HEFCE should work with the sector to make sure it reduces carbon in line with national target</a:t>
            </a:r>
          </a:p>
          <a:p>
            <a:pPr>
              <a:spcBef>
                <a:spcPct val="0"/>
              </a:spcBef>
              <a:buFontTx/>
              <a:buChar char="•"/>
            </a:pPr>
            <a:r>
              <a:rPr lang="en-GB" smtClean="0"/>
              <a:t> All institutions in receipt of capital funding  should have a carbon management plan</a:t>
            </a:r>
          </a:p>
          <a:p>
            <a:pPr>
              <a:spcBef>
                <a:spcPct val="0"/>
              </a:spcBef>
              <a:buFontTx/>
              <a:buChar char="•"/>
            </a:pPr>
            <a:r>
              <a:rPr lang="en-GB" smtClean="0"/>
              <a:t> Performance against these plans should be a factor in future capital allowance</a:t>
            </a:r>
          </a:p>
          <a:p>
            <a:pPr>
              <a:spcBef>
                <a:spcPct val="0"/>
              </a:spcBef>
              <a:buFontTx/>
              <a:buChar char="•"/>
            </a:pPr>
            <a:endParaRPr lang="en-GB" smtClean="0"/>
          </a:p>
          <a:p>
            <a:pPr>
              <a:spcBef>
                <a:spcPct val="0"/>
              </a:spcBef>
            </a:pPr>
            <a:r>
              <a:rPr lang="en-GB" smtClean="0"/>
              <a:t>HEFCE Carbon Reduction Strategy and Target</a:t>
            </a:r>
          </a:p>
          <a:p>
            <a:pPr>
              <a:spcBef>
                <a:spcPct val="0"/>
              </a:spcBef>
              <a:buFontTx/>
              <a:buChar char="•"/>
            </a:pPr>
            <a:r>
              <a:rPr lang="en-GB" smtClean="0"/>
              <a:t> outlined the carbon management plan requirement</a:t>
            </a:r>
          </a:p>
          <a:p>
            <a:pPr>
              <a:spcBef>
                <a:spcPct val="0"/>
              </a:spcBef>
            </a:pPr>
            <a:endParaRPr lang="en-GB" smtClean="0"/>
          </a:p>
          <a:p>
            <a:pPr>
              <a:spcBef>
                <a:spcPct val="0"/>
              </a:spcBef>
            </a:pPr>
            <a:r>
              <a:rPr lang="en-GB" smtClean="0"/>
              <a:t>HEFCE Carbon Reduction Strategy and Target</a:t>
            </a:r>
          </a:p>
          <a:p>
            <a:pPr>
              <a:spcBef>
                <a:spcPct val="0"/>
              </a:spcBef>
              <a:buFontTx/>
              <a:buChar char="•"/>
            </a:pPr>
            <a:r>
              <a:rPr lang="en-GB" smtClean="0"/>
              <a:t> outlined the carbon management plan requirement</a:t>
            </a:r>
          </a:p>
          <a:p>
            <a:pPr>
              <a:spcBef>
                <a:spcPct val="0"/>
              </a:spcBef>
              <a:buFontTx/>
              <a:buChar char="•"/>
            </a:pPr>
            <a:r>
              <a:rPr lang="en-GB" smtClean="0"/>
              <a:t> set a sector wide carbon reduction target</a:t>
            </a:r>
          </a:p>
          <a:p>
            <a:pPr>
              <a:spcBef>
                <a:spcPct val="0"/>
              </a:spcBef>
              <a:buFontTx/>
              <a:buChar char="•"/>
            </a:pPr>
            <a:endParaRPr lang="en-GB" smtClean="0"/>
          </a:p>
          <a:p>
            <a:pPr>
              <a:spcBef>
                <a:spcPct val="0"/>
              </a:spcBef>
            </a:pPr>
            <a:r>
              <a:rPr lang="en-GB" smtClean="0"/>
              <a:t>Institutions are required to set targets for scope 1 and 2 emissions that result from energy use</a:t>
            </a:r>
          </a:p>
          <a:p>
            <a:pPr>
              <a:spcBef>
                <a:spcPct val="0"/>
              </a:spcBef>
            </a:pPr>
            <a:endParaRPr lang="en-GB" smtClean="0"/>
          </a:p>
          <a:p>
            <a:pPr>
              <a:spcBef>
                <a:spcPct val="0"/>
              </a:spcBef>
            </a:pPr>
            <a:r>
              <a:rPr lang="en-GB" smtClean="0"/>
              <a:t>Scope 3 emissions includes procurement – HEFCE aims to  establish a baseline of emissions from procurement by  December 2012 and this will be followed by target(s) for scope 3 emissions being set by December 2013.</a:t>
            </a:r>
          </a:p>
          <a:p>
            <a:pPr>
              <a:spcBef>
                <a:spcPct val="0"/>
              </a:spcBef>
            </a:pPr>
            <a:endParaRPr lang="en-GB" smtClean="0"/>
          </a:p>
          <a:p>
            <a:pPr>
              <a:spcBef>
                <a:spcPct val="0"/>
              </a:spcBef>
            </a:pPr>
            <a:endParaRPr lang="en-GB" smtClean="0"/>
          </a:p>
          <a:p>
            <a:pPr>
              <a:spcBef>
                <a:spcPct val="0"/>
              </a:spcBef>
            </a:pPr>
            <a:endParaRPr lang="en-GB" smtClean="0"/>
          </a:p>
          <a:p>
            <a:pPr>
              <a:spcBef>
                <a:spcPct val="0"/>
              </a:spcBef>
            </a:pPr>
            <a:endParaRPr lang="en-GB"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85CE50-94C1-40B0-A8B1-A098E17A3B18}" type="slidenum">
              <a:rPr lang="en-GB"/>
              <a:pPr fontAlgn="base">
                <a:spcBef>
                  <a:spcPct val="0"/>
                </a:spcBef>
                <a:spcAft>
                  <a:spcPct val="0"/>
                </a:spcAft>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C3AFB23-6C09-4013-8A18-96B6377B83C8}" type="datetimeFigureOut">
              <a:rPr lang="en-US"/>
              <a:pPr>
                <a:defRPr/>
              </a:pPr>
              <a:t>4/19/2010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A3CB14-DABA-48FD-98EA-1C1DD5F937D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F3425AF-8E48-4590-9D51-933641F05DFD}" type="datetimeFigureOut">
              <a:rPr lang="en-US"/>
              <a:pPr>
                <a:defRPr/>
              </a:pPr>
              <a:t>4/19/2010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9212CFC-4429-4A12-8592-9A58CB439DE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ED62AA2-84C9-4CDC-B786-7E13BB0D35B5}" type="datetimeFigureOut">
              <a:rPr lang="en-US"/>
              <a:pPr>
                <a:defRPr/>
              </a:pPr>
              <a:t>4/19/2010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497F371-3F42-4BBF-A2E2-3DC733B4B18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0552DD3-7760-451C-8276-1D52B25091EF}" type="datetimeFigureOut">
              <a:rPr lang="en-US"/>
              <a:pPr>
                <a:defRPr/>
              </a:pPr>
              <a:t>4/19/2010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DCEF23E-96D4-4333-BDD8-B6DE1CEE9EC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642FE9-3223-435C-A20B-EF998768B06B}" type="datetimeFigureOut">
              <a:rPr lang="en-US"/>
              <a:pPr>
                <a:defRPr/>
              </a:pPr>
              <a:t>4/19/2010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793B2A-0B61-463D-8C09-63E2D0BB225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54213226-34BE-454C-BA51-85822FAD716A}" type="datetimeFigureOut">
              <a:rPr lang="en-US"/>
              <a:pPr>
                <a:defRPr/>
              </a:pPr>
              <a:t>4/19/2010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3E3B6DB-B52C-4148-BF89-11B3B93AC27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71EE3AE-86F5-4246-88DC-C204B31B709E}" type="datetimeFigureOut">
              <a:rPr lang="en-US"/>
              <a:pPr>
                <a:defRPr/>
              </a:pPr>
              <a:t>4/19/2010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1809B06-A967-4B96-848D-C60F503CE5D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E02241D-4D44-4B89-9689-A4C2C7F329CC}" type="datetimeFigureOut">
              <a:rPr lang="en-US"/>
              <a:pPr>
                <a:defRPr/>
              </a:pPr>
              <a:t>4/19/2010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783B1C1-5F76-46E0-BF0C-9D495EF8537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09B910-858B-474E-B663-E80D0A98C0B5}" type="datetimeFigureOut">
              <a:rPr lang="en-US"/>
              <a:pPr>
                <a:defRPr/>
              </a:pPr>
              <a:t>4/19/2010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23AD984-4004-4E71-A721-777AE327A49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13898B-F417-4C78-8D10-DABB16EF9D5F}" type="datetimeFigureOut">
              <a:rPr lang="en-US"/>
              <a:pPr>
                <a:defRPr/>
              </a:pPr>
              <a:t>4/19/2010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456945A-2717-463A-B79F-75AFB155DA7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34BD97-3A6E-4D6F-A6E1-30967B02AD83}" type="datetimeFigureOut">
              <a:rPr lang="en-US"/>
              <a:pPr>
                <a:defRPr/>
              </a:pPr>
              <a:t>4/19/2010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39FD6E4-4418-4D92-8215-F1E67CBB707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758D807-2CB7-42B6-8936-CCEE07E675B0}" type="datetimeFigureOut">
              <a:rPr lang="en-US"/>
              <a:pPr>
                <a:defRPr/>
              </a:pPr>
              <a:t>4/19/2010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FF37201-1614-4D9C-88AB-7928B4FE31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s3.amazonaws.com/dragonfly_products_prod/assets/11814/haba-0638_reallyhuge.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wrap.org.uk/nations_and_english_regions/english_regions/regional_case_studies_and_projects/sustainable_procurement_regional_guidelines/tool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ec.europa.eu/environment/gpp/toolkit_en.htm" TargetMode="External"/><Relationship Id="rId5" Type="http://schemas.openxmlformats.org/officeDocument/2006/relationships/hyperlink" Target="http://www.forumforthefuture.org/node/1407" TargetMode="External"/><Relationship Id="rId4" Type="http://schemas.openxmlformats.org/officeDocument/2006/relationships/hyperlink" Target="http://www.eauc.org.uk/training_material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actionsustainability.com/evaluation/flexible_framework/"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defra.gov.uk/farm/policy/sustain/procurement/resources.htm" TargetMode="External"/><Relationship Id="rId5" Type="http://schemas.openxmlformats.org/officeDocument/2006/relationships/hyperlink" Target="http://www.procureweb.ac.uk/2153" TargetMode="External"/><Relationship Id="rId4" Type="http://schemas.openxmlformats.org/officeDocument/2006/relationships/hyperlink" Target="http://www.defra.gov.uk/sustainable/government/what/priority/consumption-production/quickWi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michelle.dixon@revise-eu.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revise-eu.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3"/>
          <p:cNvSpPr txBox="1">
            <a:spLocks noChangeArrowheads="1"/>
          </p:cNvSpPr>
          <p:nvPr/>
        </p:nvSpPr>
        <p:spPr bwMode="auto">
          <a:xfrm>
            <a:off x="850900" y="6029325"/>
            <a:ext cx="6507163" cy="954088"/>
          </a:xfrm>
          <a:prstGeom prst="rect">
            <a:avLst/>
          </a:prstGeom>
          <a:noFill/>
          <a:ln w="9525">
            <a:noFill/>
            <a:miter lim="800000"/>
            <a:headEnd/>
            <a:tailEnd/>
          </a:ln>
        </p:spPr>
        <p:txBody>
          <a:bodyPr>
            <a:spAutoFit/>
          </a:bodyPr>
          <a:lstStyle/>
          <a:p>
            <a:r>
              <a:rPr lang="en-GB" sz="2800">
                <a:solidFill>
                  <a:srgbClr val="C2DA47"/>
                </a:solidFill>
                <a:latin typeface="Calibri" pitchFamily="34" charset="0"/>
              </a:rPr>
              <a:t>Aston University, 13</a:t>
            </a:r>
            <a:r>
              <a:rPr lang="en-GB" sz="2800" baseline="30000">
                <a:solidFill>
                  <a:srgbClr val="C2DA47"/>
                </a:solidFill>
                <a:latin typeface="Calibri" pitchFamily="34" charset="0"/>
              </a:rPr>
              <a:t>th</a:t>
            </a:r>
            <a:r>
              <a:rPr lang="en-GB" sz="2800">
                <a:solidFill>
                  <a:srgbClr val="C2DA47"/>
                </a:solidFill>
                <a:latin typeface="Calibri" pitchFamily="34" charset="0"/>
              </a:rPr>
              <a:t> April 2010</a:t>
            </a:r>
          </a:p>
          <a:p>
            <a:endParaRPr lang="en-GB" sz="2800">
              <a:solidFill>
                <a:srgbClr val="C2DA47"/>
              </a:solidFill>
              <a:latin typeface="Calibri" pitchFamily="34" charset="0"/>
            </a:endParaRPr>
          </a:p>
        </p:txBody>
      </p:sp>
      <p:sp>
        <p:nvSpPr>
          <p:cNvPr id="14338" name="TextBox 14"/>
          <p:cNvSpPr txBox="1">
            <a:spLocks noChangeArrowheads="1"/>
          </p:cNvSpPr>
          <p:nvPr/>
        </p:nvSpPr>
        <p:spPr bwMode="auto">
          <a:xfrm>
            <a:off x="850900" y="681038"/>
            <a:ext cx="7007225" cy="4894262"/>
          </a:xfrm>
          <a:prstGeom prst="rect">
            <a:avLst/>
          </a:prstGeom>
          <a:noFill/>
          <a:ln w="9525">
            <a:noFill/>
            <a:miter lim="800000"/>
            <a:headEnd/>
            <a:tailEnd/>
          </a:ln>
        </p:spPr>
        <p:txBody>
          <a:bodyPr>
            <a:spAutoFit/>
          </a:bodyPr>
          <a:lstStyle/>
          <a:p>
            <a:r>
              <a:rPr lang="en-GB" sz="3600" b="1">
                <a:solidFill>
                  <a:srgbClr val="C2DA47"/>
                </a:solidFill>
                <a:latin typeface="Calibri" pitchFamily="34" charset="0"/>
              </a:rPr>
              <a:t>Next Steps in Sustainable Procurement: </a:t>
            </a:r>
            <a:br>
              <a:rPr lang="en-GB" sz="3600" b="1">
                <a:solidFill>
                  <a:srgbClr val="C2DA47"/>
                </a:solidFill>
                <a:latin typeface="Calibri" pitchFamily="34" charset="0"/>
              </a:rPr>
            </a:br>
            <a:r>
              <a:rPr lang="en-GB" sz="3600" b="1">
                <a:solidFill>
                  <a:srgbClr val="C2DA47"/>
                </a:solidFill>
                <a:latin typeface="Calibri" pitchFamily="34" charset="0"/>
              </a:rPr>
              <a:t>Level 3 of the Flexible Framework</a:t>
            </a:r>
          </a:p>
          <a:p>
            <a:endParaRPr lang="en-GB" sz="3600" b="1">
              <a:solidFill>
                <a:srgbClr val="C2DA47"/>
              </a:solidFill>
              <a:latin typeface="Calibri" pitchFamily="34" charset="0"/>
            </a:endParaRPr>
          </a:p>
          <a:p>
            <a:endParaRPr lang="en-GB" sz="3600" b="1">
              <a:solidFill>
                <a:srgbClr val="C2DA47"/>
              </a:solidFill>
              <a:latin typeface="Calibri" pitchFamily="34" charset="0"/>
            </a:endParaRPr>
          </a:p>
          <a:p>
            <a:endParaRPr lang="en-GB" sz="3600" b="1">
              <a:solidFill>
                <a:srgbClr val="C2DA47"/>
              </a:solidFill>
              <a:latin typeface="Calibri" pitchFamily="34" charset="0"/>
            </a:endParaRPr>
          </a:p>
          <a:p>
            <a:r>
              <a:rPr lang="en-GB" sz="2400" b="1">
                <a:solidFill>
                  <a:srgbClr val="C2DA47"/>
                </a:solidFill>
                <a:latin typeface="Calibri" pitchFamily="34" charset="0"/>
              </a:rPr>
              <a:t>Michelle Dixon - Director</a:t>
            </a:r>
            <a:endParaRPr lang="en-GB" sz="2400">
              <a:solidFill>
                <a:srgbClr val="C2DA47"/>
              </a:solidFill>
              <a:latin typeface="Calibri" pitchFamily="34" charset="0"/>
            </a:endParaRPr>
          </a:p>
          <a:p>
            <a:endParaRPr lang="en-GB" sz="2400" b="1">
              <a:solidFill>
                <a:srgbClr val="C2DA47"/>
              </a:solidFill>
              <a:latin typeface="Calibri" pitchFamily="34" charset="0"/>
            </a:endParaRPr>
          </a:p>
          <a:p>
            <a:endParaRPr lang="en-GB" sz="2400" b="1">
              <a:solidFill>
                <a:srgbClr val="C2DA47"/>
              </a:solidFill>
              <a:latin typeface="Calibri" pitchFamily="34" charset="0"/>
            </a:endParaRPr>
          </a:p>
          <a:p>
            <a:endParaRPr lang="en-GB" sz="2400" b="1">
              <a:solidFill>
                <a:srgbClr val="C2DA47"/>
              </a:solidFill>
              <a:latin typeface="Calibri" pitchFamily="34" charset="0"/>
            </a:endParaRPr>
          </a:p>
        </p:txBody>
      </p:sp>
      <p:sp>
        <p:nvSpPr>
          <p:cNvPr id="14339" name="TextBox 15"/>
          <p:cNvSpPr txBox="1">
            <a:spLocks noChangeArrowheads="1"/>
          </p:cNvSpPr>
          <p:nvPr/>
        </p:nvSpPr>
        <p:spPr bwMode="auto">
          <a:xfrm>
            <a:off x="317500" y="681038"/>
            <a:ext cx="533400" cy="923925"/>
          </a:xfrm>
          <a:prstGeom prst="rect">
            <a:avLst/>
          </a:prstGeom>
          <a:noFill/>
          <a:ln w="9525">
            <a:noFill/>
            <a:miter lim="800000"/>
            <a:headEnd/>
            <a:tailEnd/>
          </a:ln>
        </p:spPr>
        <p:txBody>
          <a:bodyPr>
            <a:spAutoFit/>
          </a:bodyPr>
          <a:lstStyle/>
          <a:p>
            <a:r>
              <a:rPr lang="en-GB" sz="5400">
                <a:solidFill>
                  <a:srgbClr val="C2DA47"/>
                </a:solidFill>
                <a:latin typeface="Calibri" pitchFamily="34" charset="0"/>
              </a:rPr>
              <a:t>+</a:t>
            </a:r>
            <a:endParaRPr lang="en-US" sz="5400">
              <a:solidFill>
                <a:srgbClr val="C2DA47"/>
              </a:solidFill>
              <a:latin typeface="Calibri" pitchFamily="34" charset="0"/>
            </a:endParaRPr>
          </a:p>
        </p:txBody>
      </p:sp>
      <p:pic>
        <p:nvPicPr>
          <p:cNvPr id="14340" name="Picture 6" descr="Revise_logo_lores.jpg"/>
          <p:cNvPicPr>
            <a:picLocks noChangeAspect="1" noChangeArrowheads="1"/>
          </p:cNvPicPr>
          <p:nvPr/>
        </p:nvPicPr>
        <p:blipFill>
          <a:blip r:embed="rId3"/>
          <a:srcRect/>
          <a:stretch>
            <a:fillRect/>
          </a:stretch>
        </p:blipFill>
        <p:spPr bwMode="auto">
          <a:xfrm>
            <a:off x="850900" y="4343400"/>
            <a:ext cx="3286125" cy="134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0"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D80C53E-ADF2-4E1B-8CEB-B739A26CDE37}" type="slidenum">
              <a:rPr lang="en-US">
                <a:solidFill>
                  <a:srgbClr val="66574B"/>
                </a:solidFill>
              </a:rPr>
              <a:pPr fontAlgn="base">
                <a:spcBef>
                  <a:spcPct val="0"/>
                </a:spcBef>
                <a:spcAft>
                  <a:spcPct val="0"/>
                </a:spcAft>
              </a:pPr>
              <a:t>10</a:t>
            </a:fld>
            <a:endParaRPr lang="en-US">
              <a:solidFill>
                <a:srgbClr val="66574B"/>
              </a:solidFill>
            </a:endParaRPr>
          </a:p>
        </p:txBody>
      </p:sp>
      <p:sp>
        <p:nvSpPr>
          <p:cNvPr id="32771" name="TextBox 10"/>
          <p:cNvSpPr txBox="1">
            <a:spLocks noChangeArrowheads="1"/>
          </p:cNvSpPr>
          <p:nvPr/>
        </p:nvSpPr>
        <p:spPr bwMode="auto">
          <a:xfrm>
            <a:off x="685800" y="457200"/>
            <a:ext cx="6958013" cy="923925"/>
          </a:xfrm>
          <a:prstGeom prst="rect">
            <a:avLst/>
          </a:prstGeom>
          <a:noFill/>
          <a:ln w="9525">
            <a:noFill/>
            <a:miter lim="800000"/>
            <a:headEnd/>
            <a:tailEnd/>
          </a:ln>
        </p:spPr>
        <p:txBody>
          <a:bodyPr>
            <a:spAutoFit/>
          </a:bodyPr>
          <a:lstStyle/>
          <a:p>
            <a:r>
              <a:rPr lang="en-US" sz="5400" b="1">
                <a:solidFill>
                  <a:schemeClr val="bg1"/>
                </a:solidFill>
                <a:latin typeface="Calibri" pitchFamily="34" charset="0"/>
              </a:rPr>
              <a:t>Sector Response</a:t>
            </a:r>
          </a:p>
        </p:txBody>
      </p:sp>
      <p:sp>
        <p:nvSpPr>
          <p:cNvPr id="32772"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8674" name="Picture 2" descr="http://www.eauc.org.uk/image_uploads/susproc_brochure_final-1_large.jpg"/>
          <p:cNvPicPr>
            <a:picLocks noChangeAspect="1" noChangeArrowheads="1"/>
          </p:cNvPicPr>
          <p:nvPr/>
        </p:nvPicPr>
        <p:blipFill>
          <a:blip r:embed="rId3"/>
          <a:srcRect/>
          <a:stretch>
            <a:fillRect/>
          </a:stretch>
        </p:blipFill>
        <p:spPr bwMode="auto">
          <a:xfrm>
            <a:off x="357188" y="1857375"/>
            <a:ext cx="1857375" cy="2628900"/>
          </a:xfrm>
          <a:prstGeom prst="rect">
            <a:avLst/>
          </a:prstGeom>
          <a:noFill/>
          <a:ln w="9525">
            <a:noFill/>
            <a:miter lim="800000"/>
            <a:headEnd/>
            <a:tailEnd/>
          </a:ln>
        </p:spPr>
      </p:pic>
      <p:sp>
        <p:nvSpPr>
          <p:cNvPr id="9" name="TextBox 8"/>
          <p:cNvSpPr txBox="1">
            <a:spLocks noChangeArrowheads="1"/>
          </p:cNvSpPr>
          <p:nvPr/>
        </p:nvSpPr>
        <p:spPr bwMode="auto">
          <a:xfrm>
            <a:off x="2428875" y="1928813"/>
            <a:ext cx="6215063" cy="1200150"/>
          </a:xfrm>
          <a:prstGeom prst="rect">
            <a:avLst/>
          </a:prstGeom>
          <a:noFill/>
          <a:ln w="9525">
            <a:noFill/>
            <a:miter lim="800000"/>
            <a:headEnd/>
            <a:tailEnd/>
          </a:ln>
        </p:spPr>
        <p:txBody>
          <a:bodyPr>
            <a:spAutoFit/>
          </a:bodyPr>
          <a:lstStyle/>
          <a:p>
            <a:r>
              <a:rPr lang="en-GB" sz="2400">
                <a:latin typeface="Calibri" pitchFamily="34" charset="0"/>
              </a:rPr>
              <a:t>EAUC Sustainable Procurement Project</a:t>
            </a:r>
          </a:p>
          <a:p>
            <a:endParaRPr lang="en-GB" sz="2400">
              <a:latin typeface="Calibri" pitchFamily="34" charset="0"/>
            </a:endParaRPr>
          </a:p>
          <a:p>
            <a:r>
              <a:rPr lang="en-GB" sz="2400">
                <a:latin typeface="Calibri" pitchFamily="34" charset="0"/>
              </a:rPr>
              <a:t>EAUC CPD Training</a:t>
            </a:r>
          </a:p>
        </p:txBody>
      </p:sp>
      <p:pic>
        <p:nvPicPr>
          <p:cNvPr id="28675" name="Picture 4" descr="SPCE_logo_small.gif"/>
          <p:cNvPicPr>
            <a:picLocks noChangeAspect="1" noChangeArrowheads="1"/>
          </p:cNvPicPr>
          <p:nvPr/>
        </p:nvPicPr>
        <p:blipFill>
          <a:blip r:embed="rId4"/>
          <a:srcRect/>
          <a:stretch>
            <a:fillRect/>
          </a:stretch>
        </p:blipFill>
        <p:spPr bwMode="auto">
          <a:xfrm>
            <a:off x="785813" y="3286125"/>
            <a:ext cx="3357562" cy="1479550"/>
          </a:xfrm>
          <a:prstGeom prst="rect">
            <a:avLst/>
          </a:prstGeom>
          <a:noFill/>
          <a:ln w="9525">
            <a:noFill/>
            <a:miter lim="800000"/>
            <a:headEnd/>
            <a:tailEnd/>
          </a:ln>
        </p:spPr>
      </p:pic>
      <p:sp>
        <p:nvSpPr>
          <p:cNvPr id="12" name="TextBox 11"/>
          <p:cNvSpPr txBox="1">
            <a:spLocks noChangeArrowheads="1"/>
          </p:cNvSpPr>
          <p:nvPr/>
        </p:nvSpPr>
        <p:spPr bwMode="auto">
          <a:xfrm>
            <a:off x="4357688" y="3286125"/>
            <a:ext cx="4143375" cy="1570038"/>
          </a:xfrm>
          <a:prstGeom prst="rect">
            <a:avLst/>
          </a:prstGeom>
          <a:noFill/>
          <a:ln w="9525">
            <a:noFill/>
            <a:miter lim="800000"/>
            <a:headEnd/>
            <a:tailEnd/>
          </a:ln>
        </p:spPr>
        <p:txBody>
          <a:bodyPr>
            <a:spAutoFit/>
          </a:bodyPr>
          <a:lstStyle/>
          <a:p>
            <a:r>
              <a:rPr lang="en-GB" sz="2400">
                <a:latin typeface="Calibri" pitchFamily="34" charset="0"/>
              </a:rPr>
              <a:t>Build capacity , influence supply chains; address process issues; develop measurement and monitoring tools</a:t>
            </a:r>
          </a:p>
        </p:txBody>
      </p:sp>
      <p:pic>
        <p:nvPicPr>
          <p:cNvPr id="28677" name="Picture 5" descr="http://www.eauc.org.uk/image_uploads/gga_2010_logo_large.jpg"/>
          <p:cNvPicPr>
            <a:picLocks noChangeAspect="1" noChangeArrowheads="1"/>
          </p:cNvPicPr>
          <p:nvPr/>
        </p:nvPicPr>
        <p:blipFill>
          <a:blip r:embed="rId5"/>
          <a:srcRect/>
          <a:stretch>
            <a:fillRect/>
          </a:stretch>
        </p:blipFill>
        <p:spPr bwMode="auto">
          <a:xfrm>
            <a:off x="1000125" y="4929188"/>
            <a:ext cx="6643688" cy="1677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675"/>
                                        </p:tgtEl>
                                        <p:attrNameLst>
                                          <p:attrName>style.visibility</p:attrName>
                                        </p:attrNameLst>
                                      </p:cBhvr>
                                      <p:to>
                                        <p:strVal val="visible"/>
                                      </p:to>
                                    </p:set>
                                    <p:anim calcmode="lin" valueType="num">
                                      <p:cBhvr additive="base">
                                        <p:cTn id="18" dur="500" fill="hold"/>
                                        <p:tgtEl>
                                          <p:spTgt spid="28675"/>
                                        </p:tgtEl>
                                        <p:attrNameLst>
                                          <p:attrName>ppt_x</p:attrName>
                                        </p:attrNameLst>
                                      </p:cBhvr>
                                      <p:tavLst>
                                        <p:tav tm="0">
                                          <p:val>
                                            <p:strVal val="#ppt_x"/>
                                          </p:val>
                                        </p:tav>
                                        <p:tav tm="100000">
                                          <p:val>
                                            <p:strVal val="#ppt_x"/>
                                          </p:val>
                                        </p:tav>
                                      </p:tavLst>
                                    </p:anim>
                                    <p:anim calcmode="lin" valueType="num">
                                      <p:cBhvr additive="base">
                                        <p:cTn id="19"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8677"/>
                                        </p:tgtEl>
                                        <p:attrNameLst>
                                          <p:attrName>style.visibility</p:attrName>
                                        </p:attrNameLst>
                                      </p:cBhvr>
                                      <p:to>
                                        <p:strVal val="visible"/>
                                      </p:to>
                                    </p:set>
                                    <p:animEffect transition="in" filter="checkerboard(across)">
                                      <p:cBhvr>
                                        <p:cTn id="29"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818"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5576AE7-AAE3-416E-AB1A-4BEAC937515A}" type="slidenum">
              <a:rPr lang="en-US">
                <a:solidFill>
                  <a:srgbClr val="66574B"/>
                </a:solidFill>
              </a:rPr>
              <a:pPr fontAlgn="base">
                <a:spcBef>
                  <a:spcPct val="0"/>
                </a:spcBef>
                <a:spcAft>
                  <a:spcPct val="0"/>
                </a:spcAft>
              </a:pPr>
              <a:t>11</a:t>
            </a:fld>
            <a:endParaRPr lang="en-US">
              <a:solidFill>
                <a:srgbClr val="66574B"/>
              </a:solidFill>
            </a:endParaRPr>
          </a:p>
        </p:txBody>
      </p:sp>
      <p:sp>
        <p:nvSpPr>
          <p:cNvPr id="34819" name="TextBox 10"/>
          <p:cNvSpPr txBox="1">
            <a:spLocks noChangeArrowheads="1"/>
          </p:cNvSpPr>
          <p:nvPr/>
        </p:nvSpPr>
        <p:spPr bwMode="auto">
          <a:xfrm>
            <a:off x="685800" y="457200"/>
            <a:ext cx="6958013" cy="1200150"/>
          </a:xfrm>
          <a:prstGeom prst="rect">
            <a:avLst/>
          </a:prstGeom>
          <a:noFill/>
          <a:ln w="9525">
            <a:noFill/>
            <a:miter lim="800000"/>
            <a:headEnd/>
            <a:tailEnd/>
          </a:ln>
        </p:spPr>
        <p:txBody>
          <a:bodyPr>
            <a:spAutoFit/>
          </a:bodyPr>
          <a:lstStyle/>
          <a:p>
            <a:r>
              <a:rPr lang="en-US" sz="3600" b="1">
                <a:solidFill>
                  <a:schemeClr val="bg1"/>
                </a:solidFill>
                <a:latin typeface="Calibri" pitchFamily="34" charset="0"/>
              </a:rPr>
              <a:t>The Flexible Framework – Building Blocks for Progress</a:t>
            </a:r>
          </a:p>
        </p:txBody>
      </p:sp>
      <p:sp>
        <p:nvSpPr>
          <p:cNvPr id="34820"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4800" y="1828800"/>
            <a:ext cx="8305800" cy="8032750"/>
          </a:xfrm>
          <a:prstGeom prst="rect">
            <a:avLst/>
          </a:prstGeom>
          <a:noFill/>
        </p:spPr>
        <p:txBody>
          <a:bodyPr>
            <a:spAutoFit/>
          </a:bodyPr>
          <a:lstStyle/>
          <a:p>
            <a:pPr marL="342900" indent="-342900" fontAlgn="auto">
              <a:spcBef>
                <a:spcPts val="0"/>
              </a:spcBef>
              <a:spcAft>
                <a:spcPts val="0"/>
              </a:spcAft>
              <a:defRPr/>
            </a:pPr>
            <a:endParaRPr lang="en-GB" sz="2000" dirty="0">
              <a:latin typeface="+mn-lt"/>
            </a:endParaRPr>
          </a:p>
          <a:p>
            <a:pPr fontAlgn="auto">
              <a:spcBef>
                <a:spcPts val="0"/>
              </a:spcBef>
              <a:spcAft>
                <a:spcPts val="0"/>
              </a:spcAft>
              <a:defRPr/>
            </a:pPr>
            <a:r>
              <a:rPr lang="en-GB" sz="2200" dirty="0">
                <a:latin typeface="+mn-lt"/>
              </a:rPr>
              <a:t>+ </a:t>
            </a:r>
            <a:r>
              <a:rPr lang="en-GB" sz="2400" dirty="0">
                <a:latin typeface="+mn-lt"/>
              </a:rPr>
              <a:t>Building blocks for progress –  key behavioural and operational change programmes, the facets of good procurement across 5 levels</a:t>
            </a:r>
          </a:p>
          <a:p>
            <a:pPr fontAlgn="auto">
              <a:spcBef>
                <a:spcPts val="0"/>
              </a:spcBef>
              <a:spcAft>
                <a:spcPts val="0"/>
              </a:spcAft>
              <a:defRPr/>
            </a:pPr>
            <a:endParaRPr lang="en-GB" sz="2400" dirty="0">
              <a:latin typeface="+mn-lt"/>
            </a:endParaRPr>
          </a:p>
          <a:p>
            <a:pPr marL="457200" indent="-457200" fontAlgn="auto">
              <a:spcBef>
                <a:spcPts val="0"/>
              </a:spcBef>
              <a:spcAft>
                <a:spcPts val="0"/>
              </a:spcAft>
              <a:buFont typeface="+mj-lt"/>
              <a:buAutoNum type="arabicPeriod"/>
              <a:defRPr/>
            </a:pPr>
            <a:r>
              <a:rPr lang="en-GB" sz="2400" b="1" dirty="0">
                <a:latin typeface="+mn-lt"/>
              </a:rPr>
              <a:t>People</a:t>
            </a:r>
          </a:p>
          <a:p>
            <a:pPr marL="457200" indent="-457200" fontAlgn="auto">
              <a:spcBef>
                <a:spcPts val="0"/>
              </a:spcBef>
              <a:spcAft>
                <a:spcPts val="0"/>
              </a:spcAft>
              <a:buFont typeface="+mj-lt"/>
              <a:buAutoNum type="arabicPeriod"/>
              <a:defRPr/>
            </a:pPr>
            <a:r>
              <a:rPr lang="en-GB" sz="2400" b="1" dirty="0">
                <a:latin typeface="+mn-lt"/>
              </a:rPr>
              <a:t>Policy, Strategy &amp; Communications</a:t>
            </a:r>
          </a:p>
          <a:p>
            <a:pPr marL="457200" indent="-457200" fontAlgn="auto">
              <a:spcBef>
                <a:spcPts val="0"/>
              </a:spcBef>
              <a:spcAft>
                <a:spcPts val="0"/>
              </a:spcAft>
              <a:buFont typeface="+mj-lt"/>
              <a:buAutoNum type="arabicPeriod"/>
              <a:defRPr/>
            </a:pPr>
            <a:r>
              <a:rPr lang="en-GB" sz="2400" b="1" dirty="0">
                <a:latin typeface="+mn-lt"/>
              </a:rPr>
              <a:t>Procurement Process</a:t>
            </a:r>
          </a:p>
          <a:p>
            <a:pPr marL="457200" indent="-457200" fontAlgn="auto">
              <a:spcBef>
                <a:spcPts val="0"/>
              </a:spcBef>
              <a:spcAft>
                <a:spcPts val="0"/>
              </a:spcAft>
              <a:buFont typeface="+mj-lt"/>
              <a:buAutoNum type="arabicPeriod"/>
              <a:defRPr/>
            </a:pPr>
            <a:r>
              <a:rPr lang="en-GB" sz="2400" b="1" dirty="0">
                <a:latin typeface="+mn-lt"/>
              </a:rPr>
              <a:t>Engaging Suppliers </a:t>
            </a:r>
          </a:p>
          <a:p>
            <a:pPr marL="457200" indent="-457200" fontAlgn="auto">
              <a:spcBef>
                <a:spcPts val="0"/>
              </a:spcBef>
              <a:spcAft>
                <a:spcPts val="0"/>
              </a:spcAft>
              <a:buFont typeface="+mj-lt"/>
              <a:buAutoNum type="arabicPeriod"/>
              <a:defRPr/>
            </a:pPr>
            <a:r>
              <a:rPr lang="en-GB" sz="2400" b="1" dirty="0">
                <a:latin typeface="+mn-lt"/>
              </a:rPr>
              <a:t>Measurement &amp; Results.</a:t>
            </a: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800" dirty="0">
              <a:latin typeface="+mn-lt"/>
            </a:endParaRPr>
          </a:p>
          <a:p>
            <a:pPr fontAlgn="auto">
              <a:spcBef>
                <a:spcPts val="0"/>
              </a:spcBef>
              <a:spcAft>
                <a:spcPts val="0"/>
              </a:spcAft>
              <a:defRPr/>
            </a:pPr>
            <a:endParaRPr lang="en-GB" sz="2800" dirty="0">
              <a:latin typeface="+mn-lt"/>
            </a:endParaRPr>
          </a:p>
          <a:p>
            <a:pPr fontAlgn="auto">
              <a:spcBef>
                <a:spcPts val="0"/>
              </a:spcBef>
              <a:spcAft>
                <a:spcPts val="0"/>
              </a:spcAft>
              <a:defRPr/>
            </a:pPr>
            <a:endParaRPr lang="en-GB" sz="2800" dirty="0">
              <a:latin typeface="+mn-lt"/>
            </a:endParaRPr>
          </a:p>
          <a:p>
            <a:pPr fontAlgn="auto">
              <a:spcBef>
                <a:spcPts val="0"/>
              </a:spcBef>
              <a:spcAft>
                <a:spcPts val="0"/>
              </a:spcAft>
              <a:defRPr/>
            </a:pPr>
            <a:endParaRPr lang="en-GB" sz="2000" dirty="0">
              <a:latin typeface="+mn-lt"/>
            </a:endParaRPr>
          </a:p>
          <a:p>
            <a:pPr fontAlgn="auto">
              <a:spcBef>
                <a:spcPts val="0"/>
              </a:spcBef>
              <a:spcAft>
                <a:spcPts val="0"/>
              </a:spcAft>
              <a:defRPr/>
            </a:pPr>
            <a:endParaRPr lang="en-GB" sz="2000" dirty="0">
              <a:latin typeface="+mn-lt"/>
            </a:endParaRPr>
          </a:p>
          <a:p>
            <a:pPr marL="342900" indent="-342900" fontAlgn="auto">
              <a:spcBef>
                <a:spcPts val="0"/>
              </a:spcBef>
              <a:spcAft>
                <a:spcPts val="0"/>
              </a:spcAft>
              <a:defRPr/>
            </a:pPr>
            <a:endParaRPr lang="en-GB" dirty="0">
              <a:solidFill>
                <a:srgbClr val="66574B"/>
              </a:solidFill>
              <a:latin typeface="+mn-lt"/>
            </a:endParaRPr>
          </a:p>
          <a:p>
            <a:pPr marL="342900" indent="-342900" fontAlgn="auto">
              <a:spcBef>
                <a:spcPts val="0"/>
              </a:spcBef>
              <a:spcAft>
                <a:spcPts val="0"/>
              </a:spcAft>
              <a:defRPr/>
            </a:pPr>
            <a:endParaRPr lang="en-GB" dirty="0">
              <a:latin typeface="+mn-lt"/>
            </a:endParaRPr>
          </a:p>
          <a:p>
            <a:pPr marL="342900" indent="-342900" fontAlgn="auto">
              <a:spcBef>
                <a:spcPts val="0"/>
              </a:spcBef>
              <a:spcAft>
                <a:spcPts val="0"/>
              </a:spcAft>
              <a:defRPr/>
            </a:pPr>
            <a:endParaRPr lang="en-GB" dirty="0">
              <a:solidFill>
                <a:srgbClr val="66574B"/>
              </a:solidFill>
              <a:latin typeface="+mn-lt"/>
            </a:endParaRPr>
          </a:p>
          <a:p>
            <a:pPr marL="342900" indent="-342900" fontAlgn="auto">
              <a:spcBef>
                <a:spcPts val="0"/>
              </a:spcBef>
              <a:spcAft>
                <a:spcPts val="0"/>
              </a:spcAft>
              <a:defRPr/>
            </a:pPr>
            <a:endParaRPr lang="en-GB" dirty="0">
              <a:solidFill>
                <a:srgbClr val="66574B"/>
              </a:solidFill>
              <a:latin typeface="+mn-lt"/>
            </a:endParaRPr>
          </a:p>
          <a:p>
            <a:pPr marL="342900" indent="-342900" fontAlgn="auto">
              <a:spcBef>
                <a:spcPts val="0"/>
              </a:spcBef>
              <a:spcAft>
                <a:spcPts val="0"/>
              </a:spcAft>
              <a:defRPr/>
            </a:pPr>
            <a:endParaRPr lang="en-GB" dirty="0">
              <a:solidFill>
                <a:srgbClr val="66574B"/>
              </a:solidFill>
              <a:latin typeface="+mn-lt"/>
            </a:endParaRPr>
          </a:p>
          <a:p>
            <a:pPr marL="342900" indent="-342900" fontAlgn="auto">
              <a:spcBef>
                <a:spcPts val="0"/>
              </a:spcBef>
              <a:spcAft>
                <a:spcPts val="0"/>
              </a:spcAft>
              <a:defRPr/>
            </a:pPr>
            <a:endParaRPr lang="en-US" dirty="0">
              <a:solidFill>
                <a:srgbClr val="66574B"/>
              </a:solidFill>
              <a:latin typeface="+mn-lt"/>
            </a:endParaRPr>
          </a:p>
        </p:txBody>
      </p:sp>
      <p:pic>
        <p:nvPicPr>
          <p:cNvPr id="34823" name="Picture 2" descr="See full size image">
            <a:hlinkClick r:id="rId3"/>
          </p:cNvPr>
          <p:cNvPicPr>
            <a:picLocks noChangeAspect="1" noChangeArrowheads="1"/>
          </p:cNvPicPr>
          <p:nvPr/>
        </p:nvPicPr>
        <p:blipFill>
          <a:blip r:embed="rId4"/>
          <a:srcRect/>
          <a:stretch>
            <a:fillRect/>
          </a:stretch>
        </p:blipFill>
        <p:spPr bwMode="auto">
          <a:xfrm>
            <a:off x="5786438" y="3590925"/>
            <a:ext cx="3114675" cy="3114675"/>
          </a:xfrm>
          <a:prstGeom prst="rect">
            <a:avLst/>
          </a:prstGeom>
          <a:noFill/>
          <a:ln w="9525">
            <a:noFill/>
            <a:miter lim="800000"/>
            <a:headEnd/>
            <a:tailEnd/>
          </a:ln>
        </p:spPr>
      </p:pic>
      <p:pic>
        <p:nvPicPr>
          <p:cNvPr id="34824" name="Picture 9" descr="Revise_logo_lores.jpg"/>
          <p:cNvPicPr>
            <a:picLocks noChangeAspect="1" noChangeArrowheads="1"/>
          </p:cNvPicPr>
          <p:nvPr/>
        </p:nvPicPr>
        <p:blipFill>
          <a:blip r:embed="rId5"/>
          <a:srcRect/>
          <a:stretch>
            <a:fillRect/>
          </a:stretch>
        </p:blipFill>
        <p:spPr bwMode="auto">
          <a:xfrm>
            <a:off x="500063" y="5854700"/>
            <a:ext cx="1955800"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12395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6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7E46CF1-9A0D-44D7-9CBB-895B7FD70F00}" type="slidenum">
              <a:rPr lang="en-US">
                <a:solidFill>
                  <a:srgbClr val="66574B"/>
                </a:solidFill>
              </a:rPr>
              <a:pPr fontAlgn="base">
                <a:spcBef>
                  <a:spcPct val="0"/>
                </a:spcBef>
                <a:spcAft>
                  <a:spcPct val="0"/>
                </a:spcAft>
              </a:pPr>
              <a:t>12</a:t>
            </a:fld>
            <a:endParaRPr lang="en-US">
              <a:solidFill>
                <a:srgbClr val="66574B"/>
              </a:solidFill>
            </a:endParaRPr>
          </a:p>
        </p:txBody>
      </p:sp>
      <p:sp>
        <p:nvSpPr>
          <p:cNvPr id="36867"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Recent developments: BS8903</a:t>
            </a:r>
          </a:p>
        </p:txBody>
      </p:sp>
      <p:sp>
        <p:nvSpPr>
          <p:cNvPr id="36868"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sp>
        <p:nvSpPr>
          <p:cNvPr id="36869"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pic>
        <p:nvPicPr>
          <p:cNvPr id="36870" name="Picture 2" descr=" "/>
          <p:cNvPicPr>
            <a:picLocks noChangeAspect="1" noChangeArrowheads="1"/>
          </p:cNvPicPr>
          <p:nvPr/>
        </p:nvPicPr>
        <p:blipFill>
          <a:blip r:embed="rId3"/>
          <a:srcRect/>
          <a:stretch>
            <a:fillRect/>
          </a:stretch>
        </p:blipFill>
        <p:spPr bwMode="auto">
          <a:xfrm>
            <a:off x="1714500" y="1571625"/>
            <a:ext cx="5286375"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8A0F2C5-357E-4924-97F2-7FC09695F291}" type="slidenum">
              <a:rPr lang="en-US">
                <a:solidFill>
                  <a:srgbClr val="66574B"/>
                </a:solidFill>
              </a:rPr>
              <a:pPr fontAlgn="base">
                <a:spcBef>
                  <a:spcPct val="0"/>
                </a:spcBef>
                <a:spcAft>
                  <a:spcPct val="0"/>
                </a:spcAft>
              </a:pPr>
              <a:t>13</a:t>
            </a:fld>
            <a:endParaRPr lang="en-US">
              <a:solidFill>
                <a:srgbClr val="66574B"/>
              </a:solidFill>
            </a:endParaRPr>
          </a:p>
        </p:txBody>
      </p:sp>
      <p:sp>
        <p:nvSpPr>
          <p:cNvPr id="38915" name="TextBox 10"/>
          <p:cNvSpPr txBox="1">
            <a:spLocks noChangeArrowheads="1"/>
          </p:cNvSpPr>
          <p:nvPr/>
        </p:nvSpPr>
        <p:spPr bwMode="auto">
          <a:xfrm>
            <a:off x="685800" y="457200"/>
            <a:ext cx="7772400" cy="132397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Key objectives: Level 3 of the Flexible Framework</a:t>
            </a:r>
          </a:p>
        </p:txBody>
      </p:sp>
      <p:sp>
        <p:nvSpPr>
          <p:cNvPr id="38916"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918"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38919" name="TextBox 8"/>
          <p:cNvSpPr txBox="1">
            <a:spLocks noChangeArrowheads="1"/>
          </p:cNvSpPr>
          <p:nvPr/>
        </p:nvSpPr>
        <p:spPr bwMode="auto">
          <a:xfrm>
            <a:off x="285750" y="1928813"/>
            <a:ext cx="8429625" cy="923925"/>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38920" name="TextBox 11"/>
          <p:cNvSpPr txBox="1">
            <a:spLocks noChangeArrowheads="1"/>
          </p:cNvSpPr>
          <p:nvPr/>
        </p:nvSpPr>
        <p:spPr bwMode="auto">
          <a:xfrm>
            <a:off x="0" y="2000250"/>
            <a:ext cx="6072188" cy="5170488"/>
          </a:xfrm>
          <a:prstGeom prst="rect">
            <a:avLst/>
          </a:prstGeom>
          <a:noFill/>
          <a:ln w="9525">
            <a:noFill/>
            <a:miter lim="800000"/>
            <a:headEnd/>
            <a:tailEnd/>
          </a:ln>
        </p:spPr>
        <p:txBody>
          <a:bodyPr>
            <a:spAutoFit/>
          </a:bodyPr>
          <a:lstStyle/>
          <a:p>
            <a:pPr lvl="1">
              <a:buFont typeface="Arial" charset="0"/>
              <a:buChar char="•"/>
            </a:pPr>
            <a:r>
              <a:rPr lang="en-GB" sz="2400">
                <a:latin typeface="Calibri" pitchFamily="34" charset="0"/>
              </a:rPr>
              <a:t>Advanced/refresher training, performance objectives and incentives</a:t>
            </a:r>
          </a:p>
          <a:p>
            <a:pPr lvl="1">
              <a:buFont typeface="Arial" charset="0"/>
              <a:buChar char="•"/>
            </a:pPr>
            <a:endParaRPr lang="en-GB" sz="2400">
              <a:latin typeface="Calibri" pitchFamily="34" charset="0"/>
            </a:endParaRPr>
          </a:p>
          <a:p>
            <a:pPr lvl="1">
              <a:buFont typeface="Arial" charset="0"/>
              <a:buChar char="•"/>
            </a:pPr>
            <a:r>
              <a:rPr lang="en-GB" sz="2400">
                <a:latin typeface="Calibri" pitchFamily="34" charset="0"/>
              </a:rPr>
              <a:t> Producing a Sustainable Procurement Strategy</a:t>
            </a:r>
          </a:p>
          <a:p>
            <a:pPr lvl="1">
              <a:buFont typeface="Arial" charset="0"/>
              <a:buChar char="•"/>
            </a:pPr>
            <a:endParaRPr lang="en-GB" sz="2400">
              <a:latin typeface="Calibri" pitchFamily="34" charset="0"/>
            </a:endParaRPr>
          </a:p>
          <a:p>
            <a:pPr lvl="1">
              <a:buFont typeface="Arial" charset="0"/>
              <a:buChar char="•"/>
            </a:pPr>
            <a:r>
              <a:rPr lang="en-GB" sz="2400">
                <a:latin typeface="Calibri" pitchFamily="34" charset="0"/>
              </a:rPr>
              <a:t>Managing risks throughout the procurement process</a:t>
            </a:r>
          </a:p>
          <a:p>
            <a:pPr lvl="1">
              <a:buFont typeface="Arial" charset="0"/>
              <a:buChar char="•"/>
            </a:pPr>
            <a:endParaRPr lang="en-GB" sz="2400">
              <a:latin typeface="Calibri" pitchFamily="34" charset="0"/>
            </a:endParaRPr>
          </a:p>
          <a:p>
            <a:pPr lvl="1">
              <a:buFont typeface="Arial" charset="0"/>
              <a:buChar char="•"/>
            </a:pPr>
            <a:r>
              <a:rPr lang="en-GB" sz="2400">
                <a:latin typeface="Calibri" pitchFamily="34" charset="0"/>
              </a:rPr>
              <a:t> Promoting continuous improvement in the supply chain</a:t>
            </a:r>
          </a:p>
          <a:p>
            <a:pPr lvl="1"/>
            <a:endParaRPr lang="en-GB" sz="2400">
              <a:latin typeface="Calibri" pitchFamily="34" charset="0"/>
            </a:endParaRPr>
          </a:p>
          <a:p>
            <a:pPr lvl="1">
              <a:buFont typeface="Arial" charset="0"/>
              <a:buChar char="•"/>
            </a:pPr>
            <a:endParaRPr lang="en-US" sz="2400">
              <a:solidFill>
                <a:srgbClr val="66574B"/>
              </a:solidFill>
              <a:latin typeface="Calibri" pitchFamily="34" charset="0"/>
            </a:endParaRPr>
          </a:p>
          <a:p>
            <a:endParaRPr lang="en-GB">
              <a:latin typeface="Calibri" pitchFamily="34" charset="0"/>
            </a:endParaRPr>
          </a:p>
        </p:txBody>
      </p:sp>
      <p:pic>
        <p:nvPicPr>
          <p:cNvPr id="38921" name="Picture 4" descr="http://www.tensionnot.com/images/images/slideshow/Funny11.jpg"/>
          <p:cNvPicPr>
            <a:picLocks noChangeAspect="1" noChangeArrowheads="1"/>
          </p:cNvPicPr>
          <p:nvPr/>
        </p:nvPicPr>
        <p:blipFill>
          <a:blip r:embed="rId3"/>
          <a:srcRect/>
          <a:stretch>
            <a:fillRect/>
          </a:stretch>
        </p:blipFill>
        <p:spPr bwMode="auto">
          <a:xfrm>
            <a:off x="6286500" y="2571750"/>
            <a:ext cx="2614613"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338263"/>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2"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CB508165-33EB-4ADB-96D5-EEFBBC5B01C4}" type="slidenum">
              <a:rPr lang="en-US">
                <a:solidFill>
                  <a:srgbClr val="66574B"/>
                </a:solidFill>
              </a:rPr>
              <a:pPr fontAlgn="base">
                <a:spcBef>
                  <a:spcPct val="0"/>
                </a:spcBef>
                <a:spcAft>
                  <a:spcPct val="0"/>
                </a:spcAft>
              </a:pPr>
              <a:t>14</a:t>
            </a:fld>
            <a:endParaRPr lang="en-US">
              <a:solidFill>
                <a:srgbClr val="66574B"/>
              </a:solidFill>
            </a:endParaRPr>
          </a:p>
        </p:txBody>
      </p:sp>
      <p:sp>
        <p:nvSpPr>
          <p:cNvPr id="40963"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Sustainable procurement strategy</a:t>
            </a:r>
          </a:p>
        </p:txBody>
      </p:sp>
      <p:sp>
        <p:nvSpPr>
          <p:cNvPr id="40964"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sp>
        <p:nvSpPr>
          <p:cNvPr id="40965"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40966" name="TextBox 8"/>
          <p:cNvSpPr txBox="1">
            <a:spLocks noChangeArrowheads="1"/>
          </p:cNvSpPr>
          <p:nvPr/>
        </p:nvSpPr>
        <p:spPr bwMode="auto">
          <a:xfrm>
            <a:off x="285750" y="1428750"/>
            <a:ext cx="8429625" cy="2586038"/>
          </a:xfrm>
          <a:prstGeom prst="rect">
            <a:avLst/>
          </a:prstGeom>
          <a:noFill/>
          <a:ln w="9525">
            <a:noFill/>
            <a:miter lim="800000"/>
            <a:headEnd/>
            <a:tailEnd/>
          </a:ln>
        </p:spPr>
        <p:txBody>
          <a:bodyPr>
            <a:spAutoFit/>
          </a:bodyPr>
          <a:lstStyle/>
          <a:p>
            <a:endParaRPr lang="en-GB">
              <a:latin typeface="Calibri" pitchFamily="34" charset="0"/>
            </a:endParaRP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40967" name="TextBox 13"/>
          <p:cNvSpPr txBox="1">
            <a:spLocks noChangeArrowheads="1"/>
          </p:cNvSpPr>
          <p:nvPr/>
        </p:nvSpPr>
        <p:spPr bwMode="auto">
          <a:xfrm>
            <a:off x="285750" y="1785938"/>
            <a:ext cx="8429625" cy="4708525"/>
          </a:xfrm>
          <a:prstGeom prst="rect">
            <a:avLst/>
          </a:prstGeom>
          <a:noFill/>
          <a:ln w="9525">
            <a:noFill/>
            <a:miter lim="800000"/>
            <a:headEnd/>
            <a:tailEnd/>
          </a:ln>
        </p:spPr>
        <p:txBody>
          <a:bodyPr>
            <a:spAutoFit/>
          </a:bodyPr>
          <a:lstStyle/>
          <a:p>
            <a:pPr>
              <a:buFont typeface="Arial" charset="0"/>
              <a:buChar char="•"/>
            </a:pPr>
            <a:r>
              <a:rPr lang="en-GB">
                <a:latin typeface="Calibri" pitchFamily="34" charset="0"/>
              </a:rPr>
              <a:t> </a:t>
            </a:r>
            <a:r>
              <a:rPr lang="en-GB" sz="2400">
                <a:latin typeface="Calibri" pitchFamily="34" charset="0"/>
              </a:rPr>
              <a:t>The FHE sector is in its infancy in developing Sustainable Procurement Strategy</a:t>
            </a:r>
          </a:p>
          <a:p>
            <a:pPr>
              <a:buFont typeface="Arial" charset="0"/>
              <a:buChar char="•"/>
            </a:pPr>
            <a:endParaRPr lang="en-GB" sz="2400">
              <a:latin typeface="Calibri" pitchFamily="34" charset="0"/>
            </a:endParaRPr>
          </a:p>
          <a:p>
            <a:pPr>
              <a:buFont typeface="Arial" charset="0"/>
              <a:buChar char="•"/>
            </a:pPr>
            <a:r>
              <a:rPr lang="en-GB" sz="2400">
                <a:latin typeface="Calibri" pitchFamily="34" charset="0"/>
              </a:rPr>
              <a:t> Wider public and private sector examples</a:t>
            </a:r>
          </a:p>
          <a:p>
            <a:pPr>
              <a:buFont typeface="Arial" charset="0"/>
              <a:buChar char="•"/>
            </a:pPr>
            <a:endParaRPr lang="en-GB" sz="2400">
              <a:latin typeface="Calibri" pitchFamily="34" charset="0"/>
            </a:endParaRPr>
          </a:p>
          <a:p>
            <a:pPr>
              <a:buFont typeface="Arial" charset="0"/>
              <a:buChar char="•"/>
            </a:pPr>
            <a:r>
              <a:rPr lang="en-GB" sz="2400">
                <a:latin typeface="Calibri" pitchFamily="34" charset="0"/>
              </a:rPr>
              <a:t> The Flexible Framework asks for some specific content:</a:t>
            </a:r>
          </a:p>
          <a:p>
            <a:pPr lvl="1">
              <a:buFont typeface="Arial" charset="0"/>
              <a:buChar char="•"/>
            </a:pPr>
            <a:r>
              <a:rPr lang="en-GB" sz="2400">
                <a:latin typeface="Calibri" pitchFamily="34" charset="0"/>
              </a:rPr>
              <a:t>  Focus on risk</a:t>
            </a:r>
          </a:p>
          <a:p>
            <a:pPr lvl="1">
              <a:buFont typeface="Arial" charset="0"/>
              <a:buChar char="•"/>
            </a:pPr>
            <a:r>
              <a:rPr lang="en-GB" sz="2400">
                <a:latin typeface="Calibri" pitchFamily="34" charset="0"/>
              </a:rPr>
              <a:t>  Process Integration</a:t>
            </a:r>
          </a:p>
          <a:p>
            <a:pPr lvl="1">
              <a:buFont typeface="Arial" charset="0"/>
              <a:buChar char="•"/>
            </a:pPr>
            <a:r>
              <a:rPr lang="en-GB" sz="2400">
                <a:latin typeface="Calibri" pitchFamily="34" charset="0"/>
              </a:rPr>
              <a:t>  Marketing </a:t>
            </a:r>
          </a:p>
          <a:p>
            <a:pPr lvl="1">
              <a:buFont typeface="Arial" charset="0"/>
              <a:buChar char="•"/>
            </a:pPr>
            <a:r>
              <a:rPr lang="en-GB" sz="2400">
                <a:latin typeface="Calibri" pitchFamily="34" charset="0"/>
              </a:rPr>
              <a:t>  Supplier engagement </a:t>
            </a:r>
          </a:p>
          <a:p>
            <a:pPr lvl="1">
              <a:buFont typeface="Arial" charset="0"/>
              <a:buChar char="•"/>
            </a:pPr>
            <a:r>
              <a:rPr lang="en-GB" sz="2400">
                <a:latin typeface="Calibri" pitchFamily="34" charset="0"/>
              </a:rPr>
              <a:t>  Measurement and review process</a:t>
            </a:r>
          </a:p>
          <a:p>
            <a:pPr lvl="1">
              <a:buFont typeface="Arial" charset="0"/>
              <a:buChar char="•"/>
            </a:pPr>
            <a:endParaRPr lang="en-GB">
              <a:latin typeface="Calibri" pitchFamily="34" charset="0"/>
            </a:endParaRPr>
          </a:p>
          <a:p>
            <a:pPr lvl="1">
              <a:buFont typeface="Arial" charset="0"/>
              <a:buChar char="•"/>
            </a:pPr>
            <a:endParaRPr lang="en-GB">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052513"/>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10"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BF647EA-1B1D-42F5-9F39-F5D35054C37B}" type="slidenum">
              <a:rPr lang="en-US">
                <a:solidFill>
                  <a:srgbClr val="66574B"/>
                </a:solidFill>
              </a:rPr>
              <a:pPr fontAlgn="base">
                <a:spcBef>
                  <a:spcPct val="0"/>
                </a:spcBef>
                <a:spcAft>
                  <a:spcPct val="0"/>
                </a:spcAft>
              </a:pPr>
              <a:t>15</a:t>
            </a:fld>
            <a:endParaRPr lang="en-US">
              <a:solidFill>
                <a:srgbClr val="66574B"/>
              </a:solidFill>
            </a:endParaRPr>
          </a:p>
        </p:txBody>
      </p:sp>
      <p:sp>
        <p:nvSpPr>
          <p:cNvPr id="43011"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Risk and opportunity</a:t>
            </a:r>
          </a:p>
        </p:txBody>
      </p:sp>
      <p:sp>
        <p:nvSpPr>
          <p:cNvPr id="43012"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sp>
        <p:nvSpPr>
          <p:cNvPr id="43013"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43014" name="TextBox 8"/>
          <p:cNvSpPr txBox="1">
            <a:spLocks noChangeArrowheads="1"/>
          </p:cNvSpPr>
          <p:nvPr/>
        </p:nvSpPr>
        <p:spPr bwMode="auto">
          <a:xfrm>
            <a:off x="285750" y="1428750"/>
            <a:ext cx="8429625" cy="2586038"/>
          </a:xfrm>
          <a:prstGeom prst="rect">
            <a:avLst/>
          </a:prstGeom>
          <a:noFill/>
          <a:ln w="9525">
            <a:noFill/>
            <a:miter lim="800000"/>
            <a:headEnd/>
            <a:tailEnd/>
          </a:ln>
        </p:spPr>
        <p:txBody>
          <a:bodyPr>
            <a:spAutoFit/>
          </a:bodyPr>
          <a:lstStyle/>
          <a:p>
            <a:endParaRPr lang="en-GB">
              <a:latin typeface="Calibri" pitchFamily="34" charset="0"/>
            </a:endParaRP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graphicFrame>
        <p:nvGraphicFramePr>
          <p:cNvPr id="12" name="Diagram 11"/>
          <p:cNvGraphicFramePr/>
          <p:nvPr/>
        </p:nvGraphicFramePr>
        <p:xfrm>
          <a:off x="1142976" y="1785926"/>
          <a:ext cx="6643734" cy="4572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58"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F8E2C4B-C221-4DA6-977E-A1C4FCD16028}" type="slidenum">
              <a:rPr lang="en-US">
                <a:solidFill>
                  <a:srgbClr val="66574B"/>
                </a:solidFill>
              </a:rPr>
              <a:pPr fontAlgn="base">
                <a:spcBef>
                  <a:spcPct val="0"/>
                </a:spcBef>
                <a:spcAft>
                  <a:spcPct val="0"/>
                </a:spcAft>
              </a:pPr>
              <a:t>16</a:t>
            </a:fld>
            <a:endParaRPr lang="en-US">
              <a:solidFill>
                <a:srgbClr val="66574B"/>
              </a:solidFill>
            </a:endParaRPr>
          </a:p>
        </p:txBody>
      </p:sp>
      <p:sp>
        <p:nvSpPr>
          <p:cNvPr id="45059"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Process integration</a:t>
            </a:r>
          </a:p>
        </p:txBody>
      </p:sp>
      <p:sp>
        <p:nvSpPr>
          <p:cNvPr id="45060"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062"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45063" name="TextBox 8"/>
          <p:cNvSpPr txBox="1">
            <a:spLocks noChangeArrowheads="1"/>
          </p:cNvSpPr>
          <p:nvPr/>
        </p:nvSpPr>
        <p:spPr bwMode="auto">
          <a:xfrm>
            <a:off x="285750" y="1928813"/>
            <a:ext cx="5143500" cy="5354637"/>
          </a:xfrm>
          <a:prstGeom prst="rect">
            <a:avLst/>
          </a:prstGeom>
          <a:noFill/>
          <a:ln w="9525">
            <a:noFill/>
            <a:miter lim="800000"/>
            <a:headEnd/>
            <a:tailEnd/>
          </a:ln>
        </p:spPr>
        <p:txBody>
          <a:bodyPr>
            <a:spAutoFit/>
          </a:bodyPr>
          <a:lstStyle/>
          <a:p>
            <a:r>
              <a:rPr lang="en-GB" sz="2400" b="1">
                <a:latin typeface="Calibri" pitchFamily="34" charset="0"/>
              </a:rPr>
              <a:t>Adopt an integrated approach:</a:t>
            </a:r>
          </a:p>
          <a:p>
            <a:pPr>
              <a:buFont typeface="Arial" charset="0"/>
              <a:buChar char="•"/>
            </a:pPr>
            <a:r>
              <a:rPr lang="en-GB" sz="2400">
                <a:latin typeface="Calibri" pitchFamily="34" charset="0"/>
              </a:rPr>
              <a:t> Make links with wider policy, strategy and procedures</a:t>
            </a:r>
          </a:p>
          <a:p>
            <a:pPr>
              <a:buFont typeface="Arial" charset="0"/>
              <a:buChar char="•"/>
            </a:pPr>
            <a:r>
              <a:rPr lang="en-GB" sz="2400">
                <a:latin typeface="Calibri" pitchFamily="34" charset="0"/>
              </a:rPr>
              <a:t> Software solutions</a:t>
            </a:r>
          </a:p>
          <a:p>
            <a:pPr>
              <a:buFont typeface="Arial" charset="0"/>
              <a:buChar char="•"/>
            </a:pPr>
            <a:r>
              <a:rPr lang="en-GB" sz="2400">
                <a:latin typeface="Calibri" pitchFamily="34" charset="0"/>
              </a:rPr>
              <a:t> Collaboration with suppliers</a:t>
            </a:r>
          </a:p>
          <a:p>
            <a:endParaRPr lang="en-GB" sz="2400">
              <a:latin typeface="Calibri" pitchFamily="34" charset="0"/>
            </a:endParaRPr>
          </a:p>
          <a:p>
            <a:r>
              <a:rPr lang="en-GB" sz="2400" b="1">
                <a:latin typeface="Calibri" pitchFamily="34" charset="0"/>
              </a:rPr>
              <a:t>Also consider new technology and innovation:</a:t>
            </a:r>
          </a:p>
          <a:p>
            <a:pPr>
              <a:buFont typeface="Arial" charset="0"/>
              <a:buChar char="•"/>
            </a:pPr>
            <a:r>
              <a:rPr lang="en-GB" sz="2400">
                <a:latin typeface="Calibri" pitchFamily="34" charset="0"/>
              </a:rPr>
              <a:t> Drive improvements throughout product life cycles</a:t>
            </a:r>
          </a:p>
          <a:p>
            <a:pPr>
              <a:buFont typeface="Arial" charset="0"/>
              <a:buChar char="•"/>
            </a:pPr>
            <a:endParaRPr lang="en-GB" sz="2400">
              <a:latin typeface="Calibri" pitchFamily="34" charset="0"/>
            </a:endParaRPr>
          </a:p>
          <a:p>
            <a:endParaRPr lang="en-GB" sz="24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pic>
        <p:nvPicPr>
          <p:cNvPr id="45064" name="Picture 3" descr="C:\Users\Daniel\AppData\Local\Microsoft\Windows\Temporary Internet Files\Content.IE5\XWIJXY31\MPj04371830000[1].jpg"/>
          <p:cNvPicPr>
            <a:picLocks noChangeAspect="1" noChangeArrowheads="1"/>
          </p:cNvPicPr>
          <p:nvPr/>
        </p:nvPicPr>
        <p:blipFill>
          <a:blip r:embed="rId3"/>
          <a:srcRect/>
          <a:stretch>
            <a:fillRect/>
          </a:stretch>
        </p:blipFill>
        <p:spPr bwMode="auto">
          <a:xfrm>
            <a:off x="5600700" y="2071688"/>
            <a:ext cx="2795588" cy="364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12395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0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5164FD8-2FEA-4316-9F3B-886E2753A143}" type="slidenum">
              <a:rPr lang="en-US">
                <a:solidFill>
                  <a:srgbClr val="66574B"/>
                </a:solidFill>
              </a:rPr>
              <a:pPr fontAlgn="base">
                <a:spcBef>
                  <a:spcPct val="0"/>
                </a:spcBef>
                <a:spcAft>
                  <a:spcPct val="0"/>
                </a:spcAft>
              </a:pPr>
              <a:t>17</a:t>
            </a:fld>
            <a:endParaRPr lang="en-US">
              <a:solidFill>
                <a:srgbClr val="66574B"/>
              </a:solidFill>
            </a:endParaRPr>
          </a:p>
        </p:txBody>
      </p:sp>
      <p:sp>
        <p:nvSpPr>
          <p:cNvPr id="47107"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BS8903</a:t>
            </a:r>
          </a:p>
        </p:txBody>
      </p:sp>
      <p:sp>
        <p:nvSpPr>
          <p:cNvPr id="47108"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sp>
        <p:nvSpPr>
          <p:cNvPr id="47109"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pic>
        <p:nvPicPr>
          <p:cNvPr id="47110" name="Picture 2" descr=" "/>
          <p:cNvPicPr>
            <a:picLocks noChangeAspect="1" noChangeArrowheads="1"/>
          </p:cNvPicPr>
          <p:nvPr/>
        </p:nvPicPr>
        <p:blipFill>
          <a:blip r:embed="rId3"/>
          <a:srcRect/>
          <a:stretch>
            <a:fillRect/>
          </a:stretch>
        </p:blipFill>
        <p:spPr bwMode="auto">
          <a:xfrm>
            <a:off x="1714500" y="1571625"/>
            <a:ext cx="5286375"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5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9B235906-9994-443B-8C75-6D61A03A27EC}" type="slidenum">
              <a:rPr lang="en-US">
                <a:solidFill>
                  <a:srgbClr val="66574B"/>
                </a:solidFill>
              </a:rPr>
              <a:pPr fontAlgn="base">
                <a:spcBef>
                  <a:spcPct val="0"/>
                </a:spcBef>
                <a:spcAft>
                  <a:spcPct val="0"/>
                </a:spcAft>
              </a:pPr>
              <a:t>18</a:t>
            </a:fld>
            <a:endParaRPr lang="en-US">
              <a:solidFill>
                <a:srgbClr val="66574B"/>
              </a:solidFill>
            </a:endParaRPr>
          </a:p>
        </p:txBody>
      </p:sp>
      <p:sp>
        <p:nvSpPr>
          <p:cNvPr id="49155"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Marketing and Communication</a:t>
            </a:r>
          </a:p>
        </p:txBody>
      </p:sp>
      <p:sp>
        <p:nvSpPr>
          <p:cNvPr id="49156"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9158"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49159" name="TextBox 8"/>
          <p:cNvSpPr txBox="1">
            <a:spLocks noChangeArrowheads="1"/>
          </p:cNvSpPr>
          <p:nvPr/>
        </p:nvSpPr>
        <p:spPr bwMode="auto">
          <a:xfrm>
            <a:off x="285750" y="1928813"/>
            <a:ext cx="8429625" cy="923925"/>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p:txBody>
      </p:sp>
      <p:pic>
        <p:nvPicPr>
          <p:cNvPr id="49160" name="Picture 11"/>
          <p:cNvPicPr>
            <a:picLocks noChangeAspect="1" noChangeArrowheads="1"/>
          </p:cNvPicPr>
          <p:nvPr/>
        </p:nvPicPr>
        <p:blipFill>
          <a:blip r:embed="rId3"/>
          <a:srcRect/>
          <a:stretch>
            <a:fillRect/>
          </a:stretch>
        </p:blipFill>
        <p:spPr bwMode="auto">
          <a:xfrm>
            <a:off x="285750" y="2071688"/>
            <a:ext cx="5572125" cy="4214812"/>
          </a:xfrm>
          <a:prstGeom prst="rect">
            <a:avLst/>
          </a:prstGeom>
          <a:noFill/>
          <a:ln w="9525">
            <a:noFill/>
            <a:miter lim="800000"/>
            <a:headEnd/>
            <a:tailEnd/>
          </a:ln>
        </p:spPr>
      </p:pic>
      <p:sp>
        <p:nvSpPr>
          <p:cNvPr id="49161" name="TextBox 14"/>
          <p:cNvSpPr txBox="1">
            <a:spLocks noChangeArrowheads="1"/>
          </p:cNvSpPr>
          <p:nvPr/>
        </p:nvSpPr>
        <p:spPr bwMode="auto">
          <a:xfrm>
            <a:off x="6072188" y="2071688"/>
            <a:ext cx="2571750" cy="3416300"/>
          </a:xfrm>
          <a:prstGeom prst="rect">
            <a:avLst/>
          </a:prstGeom>
          <a:noFill/>
          <a:ln w="9525">
            <a:noFill/>
            <a:miter lim="800000"/>
            <a:headEnd/>
            <a:tailEnd/>
          </a:ln>
        </p:spPr>
        <p:txBody>
          <a:bodyPr>
            <a:spAutoFit/>
          </a:bodyPr>
          <a:lstStyle/>
          <a:p>
            <a:r>
              <a:rPr lang="en-GB">
                <a:latin typeface="Calibri" pitchFamily="34" charset="0"/>
              </a:rPr>
              <a:t>Stakeholder analysis and multidimensional approach:</a:t>
            </a:r>
          </a:p>
          <a:p>
            <a:endParaRPr lang="en-GB">
              <a:latin typeface="Calibri" pitchFamily="34" charset="0"/>
            </a:endParaRPr>
          </a:p>
          <a:p>
            <a:r>
              <a:rPr lang="en-GB" b="1">
                <a:latin typeface="Calibri" pitchFamily="34" charset="0"/>
              </a:rPr>
              <a:t>Group exercise:</a:t>
            </a:r>
          </a:p>
          <a:p>
            <a:r>
              <a:rPr lang="en-GB" b="1">
                <a:latin typeface="Calibri" pitchFamily="34" charset="0"/>
              </a:rPr>
              <a:t>Who do you need to communicate your programme ?</a:t>
            </a:r>
          </a:p>
          <a:p>
            <a:endParaRPr lang="en-GB" b="1">
              <a:latin typeface="Calibri" pitchFamily="34" charset="0"/>
            </a:endParaRPr>
          </a:p>
          <a:p>
            <a:r>
              <a:rPr lang="en-GB" b="1">
                <a:latin typeface="Calibri" pitchFamily="34" charset="0"/>
              </a:rPr>
              <a:t>What activities would you undertake in year 1 of the strategy?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2"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A31A2D0-1D2E-45A3-A5D9-671D2B96018B}" type="slidenum">
              <a:rPr lang="en-US">
                <a:solidFill>
                  <a:srgbClr val="66574B"/>
                </a:solidFill>
              </a:rPr>
              <a:pPr fontAlgn="base">
                <a:spcBef>
                  <a:spcPct val="0"/>
                </a:spcBef>
                <a:spcAft>
                  <a:spcPct val="0"/>
                </a:spcAft>
              </a:pPr>
              <a:t>19</a:t>
            </a:fld>
            <a:endParaRPr lang="en-US">
              <a:solidFill>
                <a:srgbClr val="66574B"/>
              </a:solidFill>
            </a:endParaRPr>
          </a:p>
        </p:txBody>
      </p:sp>
      <p:sp>
        <p:nvSpPr>
          <p:cNvPr id="51203"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Sustainable procurement strategy</a:t>
            </a:r>
          </a:p>
        </p:txBody>
      </p:sp>
      <p:sp>
        <p:nvSpPr>
          <p:cNvPr id="51204"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1206"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51207" name="TextBox 8"/>
          <p:cNvSpPr txBox="1">
            <a:spLocks noChangeArrowheads="1"/>
          </p:cNvSpPr>
          <p:nvPr/>
        </p:nvSpPr>
        <p:spPr bwMode="auto">
          <a:xfrm>
            <a:off x="285750" y="1928813"/>
            <a:ext cx="8429625" cy="5970587"/>
          </a:xfrm>
          <a:prstGeom prst="rect">
            <a:avLst/>
          </a:prstGeom>
          <a:noFill/>
          <a:ln w="9525">
            <a:noFill/>
            <a:miter lim="800000"/>
            <a:headEnd/>
            <a:tailEnd/>
          </a:ln>
        </p:spPr>
        <p:txBody>
          <a:bodyPr>
            <a:spAutoFit/>
          </a:bodyPr>
          <a:lstStyle/>
          <a:p>
            <a:r>
              <a:rPr lang="en-GB" sz="2200" b="1">
                <a:latin typeface="Calibri" pitchFamily="34" charset="0"/>
              </a:rPr>
              <a:t>Formulate objectives and targets:</a:t>
            </a:r>
          </a:p>
          <a:p>
            <a:endParaRPr lang="en-GB" sz="2200" b="1">
              <a:latin typeface="Calibri" pitchFamily="34" charset="0"/>
            </a:endParaRPr>
          </a:p>
          <a:p>
            <a:r>
              <a:rPr lang="en-GB" sz="2200" b="1">
                <a:latin typeface="Calibri" pitchFamily="34" charset="0"/>
              </a:rPr>
              <a:t>Think:</a:t>
            </a:r>
          </a:p>
          <a:p>
            <a:endParaRPr lang="en-GB" sz="2200">
              <a:latin typeface="Calibri" pitchFamily="34" charset="0"/>
            </a:endParaRPr>
          </a:p>
          <a:p>
            <a:pPr>
              <a:spcAft>
                <a:spcPts val="1200"/>
              </a:spcAft>
            </a:pPr>
            <a:r>
              <a:rPr lang="en-GB" sz="2200" b="1">
                <a:solidFill>
                  <a:srgbClr val="FF0000"/>
                </a:solidFill>
                <a:latin typeface="Calibri" pitchFamily="34" charset="0"/>
              </a:rPr>
              <a:t>S</a:t>
            </a:r>
            <a:r>
              <a:rPr lang="en-GB" sz="2200">
                <a:latin typeface="Calibri" pitchFamily="34" charset="0"/>
              </a:rPr>
              <a:t>pecific - e.g reduce waste and increase recycling through the waste contract </a:t>
            </a:r>
          </a:p>
          <a:p>
            <a:pPr>
              <a:spcAft>
                <a:spcPts val="1200"/>
              </a:spcAft>
            </a:pPr>
            <a:r>
              <a:rPr lang="en-GB" sz="2200" b="1">
                <a:solidFill>
                  <a:srgbClr val="FF0000"/>
                </a:solidFill>
                <a:latin typeface="Calibri" pitchFamily="34" charset="0"/>
              </a:rPr>
              <a:t>M</a:t>
            </a:r>
            <a:r>
              <a:rPr lang="en-GB" sz="2200">
                <a:latin typeface="Calibri" pitchFamily="34" charset="0"/>
              </a:rPr>
              <a:t>easurable - e.g reduce waste by 10%</a:t>
            </a:r>
          </a:p>
          <a:p>
            <a:pPr>
              <a:spcAft>
                <a:spcPts val="1200"/>
              </a:spcAft>
            </a:pPr>
            <a:r>
              <a:rPr lang="en-GB" sz="2200" b="1">
                <a:solidFill>
                  <a:srgbClr val="FF0000"/>
                </a:solidFill>
                <a:latin typeface="Calibri" pitchFamily="34" charset="0"/>
              </a:rPr>
              <a:t>A</a:t>
            </a:r>
            <a:r>
              <a:rPr lang="en-GB" sz="2200">
                <a:latin typeface="Calibri" pitchFamily="34" charset="0"/>
              </a:rPr>
              <a:t>ccountable - e.g waste manager and procurement officer</a:t>
            </a:r>
          </a:p>
          <a:p>
            <a:pPr>
              <a:spcAft>
                <a:spcPts val="1200"/>
              </a:spcAft>
            </a:pPr>
            <a:r>
              <a:rPr lang="en-GB" sz="2200" b="1">
                <a:solidFill>
                  <a:srgbClr val="FF0000"/>
                </a:solidFill>
                <a:latin typeface="Calibri" pitchFamily="34" charset="0"/>
              </a:rPr>
              <a:t>R</a:t>
            </a:r>
            <a:r>
              <a:rPr lang="en-GB" sz="2200">
                <a:latin typeface="Calibri" pitchFamily="34" charset="0"/>
              </a:rPr>
              <a:t>ealistic - what technology, finance and time is available?</a:t>
            </a:r>
          </a:p>
          <a:p>
            <a:pPr>
              <a:spcAft>
                <a:spcPts val="1200"/>
              </a:spcAft>
            </a:pPr>
            <a:r>
              <a:rPr lang="en-GB" sz="2200" b="1">
                <a:solidFill>
                  <a:srgbClr val="FF0000"/>
                </a:solidFill>
                <a:latin typeface="Calibri" pitchFamily="34" charset="0"/>
              </a:rPr>
              <a:t>T</a:t>
            </a:r>
            <a:r>
              <a:rPr lang="en-GB" sz="2200">
                <a:latin typeface="Calibri" pitchFamily="34" charset="0"/>
              </a:rPr>
              <a:t>ime bound – by 2011 </a:t>
            </a:r>
          </a:p>
          <a:p>
            <a:endParaRPr lang="en-GB" sz="22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E28FED3-3711-4C4E-BC44-8D02084B7690}" type="slidenum">
              <a:rPr lang="en-US">
                <a:solidFill>
                  <a:srgbClr val="66574B"/>
                </a:solidFill>
              </a:rPr>
              <a:pPr fontAlgn="base">
                <a:spcBef>
                  <a:spcPct val="0"/>
                </a:spcBef>
                <a:spcAft>
                  <a:spcPct val="0"/>
                </a:spcAft>
              </a:pPr>
              <a:t>2</a:t>
            </a:fld>
            <a:endParaRPr lang="en-US">
              <a:solidFill>
                <a:srgbClr val="66574B"/>
              </a:solidFill>
            </a:endParaRPr>
          </a:p>
        </p:txBody>
      </p:sp>
      <p:sp>
        <p:nvSpPr>
          <p:cNvPr id="16387" name="TextBox 10"/>
          <p:cNvSpPr txBox="1">
            <a:spLocks noChangeArrowheads="1"/>
          </p:cNvSpPr>
          <p:nvPr/>
        </p:nvSpPr>
        <p:spPr bwMode="auto">
          <a:xfrm>
            <a:off x="685800" y="457200"/>
            <a:ext cx="7100888" cy="923925"/>
          </a:xfrm>
          <a:prstGeom prst="rect">
            <a:avLst/>
          </a:prstGeom>
          <a:noFill/>
          <a:ln w="9525">
            <a:noFill/>
            <a:miter lim="800000"/>
            <a:headEnd/>
            <a:tailEnd/>
          </a:ln>
        </p:spPr>
        <p:txBody>
          <a:bodyPr>
            <a:spAutoFit/>
          </a:bodyPr>
          <a:lstStyle/>
          <a:p>
            <a:r>
              <a:rPr lang="en-US" sz="5400" b="1">
                <a:solidFill>
                  <a:schemeClr val="bg1"/>
                </a:solidFill>
                <a:latin typeface="Calibri" pitchFamily="34" charset="0"/>
              </a:rPr>
              <a:t>Workshop overview</a:t>
            </a:r>
          </a:p>
        </p:txBody>
      </p:sp>
      <p:sp>
        <p:nvSpPr>
          <p:cNvPr id="16388"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390" name="TextBox 15"/>
          <p:cNvSpPr txBox="1">
            <a:spLocks noChangeArrowheads="1"/>
          </p:cNvSpPr>
          <p:nvPr/>
        </p:nvSpPr>
        <p:spPr bwMode="auto">
          <a:xfrm>
            <a:off x="500063" y="2278063"/>
            <a:ext cx="7958137" cy="4708525"/>
          </a:xfrm>
          <a:prstGeom prst="rect">
            <a:avLst/>
          </a:prstGeom>
          <a:noFill/>
          <a:ln w="9525">
            <a:noFill/>
            <a:miter lim="800000"/>
            <a:headEnd/>
            <a:tailEnd/>
          </a:ln>
        </p:spPr>
        <p:txBody>
          <a:bodyPr>
            <a:spAutoFit/>
          </a:bodyPr>
          <a:lstStyle/>
          <a:p>
            <a:pPr>
              <a:buFont typeface="Arial" charset="0"/>
              <a:buChar char="•"/>
            </a:pPr>
            <a:r>
              <a:rPr lang="en-GB" sz="2400">
                <a:latin typeface="Calibri" pitchFamily="34" charset="0"/>
              </a:rPr>
              <a:t> </a:t>
            </a:r>
            <a:r>
              <a:rPr lang="en-GB" sz="2800">
                <a:latin typeface="Calibri" pitchFamily="34" charset="0"/>
              </a:rPr>
              <a:t>Recap on the context, principles and practice of sustainable procurement</a:t>
            </a:r>
          </a:p>
          <a:p>
            <a:pPr>
              <a:buFont typeface="Arial" charset="0"/>
              <a:buChar char="•"/>
            </a:pPr>
            <a:endParaRPr lang="en-GB" sz="2800">
              <a:latin typeface="Calibri" pitchFamily="34" charset="0"/>
            </a:endParaRPr>
          </a:p>
          <a:p>
            <a:pPr>
              <a:buFont typeface="Arial" charset="0"/>
              <a:buChar char="•"/>
            </a:pPr>
            <a:r>
              <a:rPr lang="en-GB" sz="2800">
                <a:latin typeface="Calibri" pitchFamily="34" charset="0"/>
              </a:rPr>
              <a:t> Update on recent developments and guidance</a:t>
            </a:r>
          </a:p>
          <a:p>
            <a:pPr>
              <a:buFont typeface="Arial" charset="0"/>
              <a:buChar char="•"/>
            </a:pPr>
            <a:endParaRPr lang="en-GB" sz="2800">
              <a:latin typeface="Calibri" pitchFamily="34" charset="0"/>
            </a:endParaRPr>
          </a:p>
          <a:p>
            <a:pPr>
              <a:buFont typeface="Arial" charset="0"/>
              <a:buChar char="•"/>
            </a:pPr>
            <a:r>
              <a:rPr lang="en-GB" sz="2800">
                <a:latin typeface="Calibri" pitchFamily="34" charset="0"/>
              </a:rPr>
              <a:t> Participative workshop on the key objectives at Level 3 of the Flexible Framework</a:t>
            </a:r>
          </a:p>
          <a:p>
            <a:pPr>
              <a:buFont typeface="Arial" charset="0"/>
              <a:buChar char="•"/>
            </a:pPr>
            <a:endParaRPr lang="en-GB" sz="2800">
              <a:latin typeface="Calibri" pitchFamily="34" charset="0"/>
            </a:endParaRPr>
          </a:p>
          <a:p>
            <a:pPr>
              <a:buFont typeface="Arial" charset="0"/>
              <a:buChar char="•"/>
            </a:pPr>
            <a:r>
              <a:rPr lang="en-GB" sz="2800">
                <a:latin typeface="Calibri" pitchFamily="34" charset="0"/>
              </a:rPr>
              <a:t>Discussion on making progress in the sector</a:t>
            </a:r>
          </a:p>
          <a:p>
            <a:endParaRPr lang="en-US" sz="2400">
              <a:solidFill>
                <a:srgbClr val="66574B"/>
              </a:solidFill>
              <a:latin typeface="Calibri" pitchFamily="34" charset="0"/>
            </a:endParaRPr>
          </a:p>
          <a:p>
            <a:pPr lvl="1"/>
            <a:endParaRPr lang="en-US" sz="2400">
              <a:solidFill>
                <a:srgbClr val="66574B"/>
              </a:solidFill>
              <a:latin typeface="Calibri" pitchFamily="34" charset="0"/>
            </a:endParaRPr>
          </a:p>
        </p:txBody>
      </p:sp>
      <p:pic>
        <p:nvPicPr>
          <p:cNvPr id="16391" name="Picture 11" descr="Revise_logo_lores.jpg"/>
          <p:cNvPicPr>
            <a:picLocks noChangeAspect="1" noChangeArrowheads="1"/>
          </p:cNvPicPr>
          <p:nvPr/>
        </p:nvPicPr>
        <p:blipFill>
          <a:blip r:embed="rId3"/>
          <a:srcRect/>
          <a:stretch>
            <a:fillRect/>
          </a:stretch>
        </p:blipFill>
        <p:spPr bwMode="auto">
          <a:xfrm>
            <a:off x="0" y="6159500"/>
            <a:ext cx="1955800"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50"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FFA90D3-C40C-4DB4-89EE-E8038C83F47B}" type="slidenum">
              <a:rPr lang="en-US">
                <a:solidFill>
                  <a:srgbClr val="66574B"/>
                </a:solidFill>
              </a:rPr>
              <a:pPr fontAlgn="base">
                <a:spcBef>
                  <a:spcPct val="0"/>
                </a:spcBef>
                <a:spcAft>
                  <a:spcPct val="0"/>
                </a:spcAft>
              </a:pPr>
              <a:t>20</a:t>
            </a:fld>
            <a:endParaRPr lang="en-US">
              <a:solidFill>
                <a:srgbClr val="66574B"/>
              </a:solidFill>
            </a:endParaRPr>
          </a:p>
        </p:txBody>
      </p:sp>
      <p:sp>
        <p:nvSpPr>
          <p:cNvPr id="53251"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Some suggestions on structure</a:t>
            </a:r>
          </a:p>
        </p:txBody>
      </p:sp>
      <p:sp>
        <p:nvSpPr>
          <p:cNvPr id="53252"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3254"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53255" name="TextBox 8"/>
          <p:cNvSpPr txBox="1">
            <a:spLocks noChangeArrowheads="1"/>
          </p:cNvSpPr>
          <p:nvPr/>
        </p:nvSpPr>
        <p:spPr bwMode="auto">
          <a:xfrm>
            <a:off x="285750" y="1928813"/>
            <a:ext cx="8429625" cy="6432550"/>
          </a:xfrm>
          <a:prstGeom prst="rect">
            <a:avLst/>
          </a:prstGeom>
          <a:noFill/>
          <a:ln w="9525">
            <a:noFill/>
            <a:miter lim="800000"/>
            <a:headEnd/>
            <a:tailEnd/>
          </a:ln>
        </p:spPr>
        <p:txBody>
          <a:bodyPr>
            <a:spAutoFit/>
          </a:bodyPr>
          <a:lstStyle/>
          <a:p>
            <a:r>
              <a:rPr lang="en-GB" sz="2000">
                <a:latin typeface="Calibri" pitchFamily="34" charset="0"/>
              </a:rPr>
              <a:t>Explain concept and principles at outset</a:t>
            </a:r>
          </a:p>
          <a:p>
            <a:endParaRPr lang="en-GB" sz="2000">
              <a:latin typeface="Calibri" pitchFamily="34" charset="0"/>
            </a:endParaRPr>
          </a:p>
          <a:p>
            <a:r>
              <a:rPr lang="en-GB" sz="2000">
                <a:latin typeface="Calibri" pitchFamily="34" charset="0"/>
              </a:rPr>
              <a:t>Present some initial analysis: e.g.</a:t>
            </a:r>
          </a:p>
          <a:p>
            <a:pPr>
              <a:buFont typeface="Arial" charset="0"/>
              <a:buChar char="•"/>
            </a:pPr>
            <a:r>
              <a:rPr lang="en-GB" sz="2000">
                <a:latin typeface="Calibri" pitchFamily="34" charset="0"/>
              </a:rPr>
              <a:t> Impacts of the procurement process?</a:t>
            </a:r>
          </a:p>
          <a:p>
            <a:pPr>
              <a:buFont typeface="Arial" charset="0"/>
              <a:buChar char="•"/>
            </a:pPr>
            <a:r>
              <a:rPr lang="en-GB" sz="2000">
                <a:latin typeface="Calibri" pitchFamily="34" charset="0"/>
              </a:rPr>
              <a:t> What are the risks to the organisation?</a:t>
            </a:r>
          </a:p>
          <a:p>
            <a:pPr>
              <a:buFont typeface="Arial" charset="0"/>
              <a:buChar char="•"/>
            </a:pPr>
            <a:r>
              <a:rPr lang="en-GB" sz="2000">
                <a:latin typeface="Calibri" pitchFamily="34" charset="0"/>
              </a:rPr>
              <a:t> What are your high risk contracts?</a:t>
            </a:r>
          </a:p>
          <a:p>
            <a:endParaRPr lang="en-GB" sz="2000">
              <a:latin typeface="Calibri" pitchFamily="34" charset="0"/>
            </a:endParaRPr>
          </a:p>
          <a:p>
            <a:r>
              <a:rPr lang="en-GB" sz="2000">
                <a:latin typeface="Calibri" pitchFamily="34" charset="0"/>
              </a:rPr>
              <a:t>Include highlights of your achievements to date</a:t>
            </a:r>
          </a:p>
          <a:p>
            <a:endParaRPr lang="en-GB" sz="2000">
              <a:latin typeface="Calibri" pitchFamily="34" charset="0"/>
            </a:endParaRPr>
          </a:p>
          <a:p>
            <a:r>
              <a:rPr lang="en-GB" sz="2000">
                <a:latin typeface="Calibri" pitchFamily="34" charset="0"/>
              </a:rPr>
              <a:t>Use your policy and/or the flexible framework in structuring the document</a:t>
            </a:r>
          </a:p>
          <a:p>
            <a:endParaRPr lang="en-GB" sz="2000">
              <a:latin typeface="Calibri" pitchFamily="34" charset="0"/>
            </a:endParaRPr>
          </a:p>
          <a:p>
            <a:r>
              <a:rPr lang="en-GB" sz="2000">
                <a:latin typeface="Calibri" pitchFamily="34" charset="0"/>
              </a:rPr>
              <a:t>In each area explain your overall approach and then outline objectives and targets in appendices ?</a:t>
            </a:r>
          </a:p>
          <a:p>
            <a:endParaRPr lang="en-GB" sz="2000">
              <a:latin typeface="Calibri" pitchFamily="34" charset="0"/>
            </a:endParaRPr>
          </a:p>
          <a:p>
            <a:r>
              <a:rPr lang="en-GB" sz="2000">
                <a:latin typeface="Calibri" pitchFamily="34" charset="0"/>
              </a:rPr>
              <a:t>Senior Management Foreword</a:t>
            </a:r>
          </a:p>
          <a:p>
            <a:endParaRPr lang="en-GB" sz="2200">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298"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D00DC2B-B7B7-4DB8-A314-8330059BF6AF}" type="slidenum">
              <a:rPr lang="en-US">
                <a:solidFill>
                  <a:srgbClr val="66574B"/>
                </a:solidFill>
              </a:rPr>
              <a:pPr fontAlgn="base">
                <a:spcBef>
                  <a:spcPct val="0"/>
                </a:spcBef>
                <a:spcAft>
                  <a:spcPct val="0"/>
                </a:spcAft>
              </a:pPr>
              <a:t>21</a:t>
            </a:fld>
            <a:endParaRPr lang="en-US">
              <a:solidFill>
                <a:srgbClr val="66574B"/>
              </a:solidFill>
            </a:endParaRPr>
          </a:p>
        </p:txBody>
      </p:sp>
      <p:sp>
        <p:nvSpPr>
          <p:cNvPr id="55299"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55302" name="TextBox 9"/>
          <p:cNvSpPr txBox="1">
            <a:spLocks noChangeArrowheads="1"/>
          </p:cNvSpPr>
          <p:nvPr/>
        </p:nvSpPr>
        <p:spPr bwMode="auto">
          <a:xfrm>
            <a:off x="642938" y="357188"/>
            <a:ext cx="8001000" cy="1323975"/>
          </a:xfrm>
          <a:prstGeom prst="rect">
            <a:avLst/>
          </a:prstGeom>
          <a:noFill/>
          <a:ln w="9525">
            <a:noFill/>
            <a:miter lim="800000"/>
            <a:headEnd/>
            <a:tailEnd/>
          </a:ln>
        </p:spPr>
        <p:txBody>
          <a:bodyPr>
            <a:spAutoFit/>
          </a:bodyPr>
          <a:lstStyle/>
          <a:p>
            <a:pPr algn="ctr"/>
            <a:r>
              <a:rPr lang="en-GB" sz="4000">
                <a:solidFill>
                  <a:schemeClr val="bg1"/>
                </a:solidFill>
                <a:latin typeface="Calibri" pitchFamily="34" charset="0"/>
              </a:rPr>
              <a:t>Plan for the Short, Medium and Long Term</a:t>
            </a:r>
          </a:p>
        </p:txBody>
      </p:sp>
      <p:pic>
        <p:nvPicPr>
          <p:cNvPr id="55303" name="Picture 2" descr="C:\Users\Daniel\AppData\Local\Microsoft\Windows\Temporary Internet Files\Content.IE5\7LM6LY6Z\MCj04381790000[1].wmf"/>
          <p:cNvPicPr>
            <a:picLocks noChangeAspect="1" noChangeArrowheads="1"/>
          </p:cNvPicPr>
          <p:nvPr/>
        </p:nvPicPr>
        <p:blipFill>
          <a:blip r:embed="rId3"/>
          <a:srcRect/>
          <a:stretch>
            <a:fillRect/>
          </a:stretch>
        </p:blipFill>
        <p:spPr bwMode="auto">
          <a:xfrm>
            <a:off x="714375" y="3429000"/>
            <a:ext cx="2090738" cy="2290763"/>
          </a:xfrm>
          <a:prstGeom prst="rect">
            <a:avLst/>
          </a:prstGeom>
          <a:noFill/>
          <a:ln w="9525">
            <a:noFill/>
            <a:miter lim="800000"/>
            <a:headEnd/>
            <a:tailEnd/>
          </a:ln>
        </p:spPr>
      </p:pic>
      <p:pic>
        <p:nvPicPr>
          <p:cNvPr id="55304" name="Picture 3" descr="C:\Users\Daniel\AppData\Local\Microsoft\Windows\Temporary Internet Files\Content.IE5\XWIJXY31\MPj04371830000[1].jpg"/>
          <p:cNvPicPr>
            <a:picLocks noChangeAspect="1" noChangeArrowheads="1"/>
          </p:cNvPicPr>
          <p:nvPr/>
        </p:nvPicPr>
        <p:blipFill>
          <a:blip r:embed="rId4"/>
          <a:srcRect/>
          <a:stretch>
            <a:fillRect/>
          </a:stretch>
        </p:blipFill>
        <p:spPr bwMode="auto">
          <a:xfrm>
            <a:off x="3571875" y="2571750"/>
            <a:ext cx="2466975" cy="3214688"/>
          </a:xfrm>
          <a:prstGeom prst="rect">
            <a:avLst/>
          </a:prstGeom>
          <a:noFill/>
          <a:ln w="9525">
            <a:noFill/>
            <a:miter lim="800000"/>
            <a:headEnd/>
            <a:tailEnd/>
          </a:ln>
        </p:spPr>
      </p:pic>
      <p:pic>
        <p:nvPicPr>
          <p:cNvPr id="55305" name="Picture 4" descr="C:\Users\Daniel\AppData\Local\Microsoft\Windows\Temporary Internet Files\Content.IE5\E1CXSCE7\MCSY00687_0000[1].wmf"/>
          <p:cNvPicPr>
            <a:picLocks noChangeAspect="1" noChangeArrowheads="1"/>
          </p:cNvPicPr>
          <p:nvPr/>
        </p:nvPicPr>
        <p:blipFill>
          <a:blip r:embed="rId5"/>
          <a:srcRect/>
          <a:stretch>
            <a:fillRect/>
          </a:stretch>
        </p:blipFill>
        <p:spPr bwMode="auto">
          <a:xfrm>
            <a:off x="6572250" y="3429000"/>
            <a:ext cx="2211388" cy="2357438"/>
          </a:xfrm>
          <a:prstGeom prst="rect">
            <a:avLst/>
          </a:prstGeom>
          <a:noFill/>
          <a:ln w="9525">
            <a:noFill/>
            <a:miter lim="800000"/>
            <a:headEnd/>
            <a:tailEnd/>
          </a:ln>
        </p:spPr>
      </p:pic>
      <p:sp>
        <p:nvSpPr>
          <p:cNvPr id="15" name="Right Arrow 14"/>
          <p:cNvSpPr/>
          <p:nvPr/>
        </p:nvSpPr>
        <p:spPr>
          <a:xfrm>
            <a:off x="1214438" y="1928813"/>
            <a:ext cx="6643687" cy="50006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5307" name="TextBox 15"/>
          <p:cNvSpPr txBox="1">
            <a:spLocks noChangeArrowheads="1"/>
          </p:cNvSpPr>
          <p:nvPr/>
        </p:nvSpPr>
        <p:spPr bwMode="auto">
          <a:xfrm>
            <a:off x="928688" y="6000750"/>
            <a:ext cx="1928812" cy="400050"/>
          </a:xfrm>
          <a:prstGeom prst="rect">
            <a:avLst/>
          </a:prstGeom>
          <a:noFill/>
          <a:ln w="9525">
            <a:noFill/>
            <a:miter lim="800000"/>
            <a:headEnd/>
            <a:tailEnd/>
          </a:ln>
        </p:spPr>
        <p:txBody>
          <a:bodyPr>
            <a:spAutoFit/>
          </a:bodyPr>
          <a:lstStyle/>
          <a:p>
            <a:pPr algn="ctr"/>
            <a:r>
              <a:rPr lang="en-GB" sz="2000" b="1">
                <a:latin typeface="Calibri" pitchFamily="34" charset="0"/>
              </a:rPr>
              <a:t>Short Term</a:t>
            </a:r>
          </a:p>
        </p:txBody>
      </p:sp>
      <p:sp>
        <p:nvSpPr>
          <p:cNvPr id="55308" name="TextBox 16"/>
          <p:cNvSpPr txBox="1">
            <a:spLocks noChangeArrowheads="1"/>
          </p:cNvSpPr>
          <p:nvPr/>
        </p:nvSpPr>
        <p:spPr bwMode="auto">
          <a:xfrm>
            <a:off x="3786188" y="6072188"/>
            <a:ext cx="1928812" cy="400050"/>
          </a:xfrm>
          <a:prstGeom prst="rect">
            <a:avLst/>
          </a:prstGeom>
          <a:noFill/>
          <a:ln w="9525">
            <a:noFill/>
            <a:miter lim="800000"/>
            <a:headEnd/>
            <a:tailEnd/>
          </a:ln>
        </p:spPr>
        <p:txBody>
          <a:bodyPr>
            <a:spAutoFit/>
          </a:bodyPr>
          <a:lstStyle/>
          <a:p>
            <a:pPr algn="ctr"/>
            <a:r>
              <a:rPr lang="en-GB" sz="2000" b="1">
                <a:latin typeface="Calibri" pitchFamily="34" charset="0"/>
              </a:rPr>
              <a:t>Medium Term</a:t>
            </a:r>
          </a:p>
        </p:txBody>
      </p:sp>
      <p:sp>
        <p:nvSpPr>
          <p:cNvPr id="55309" name="TextBox 17"/>
          <p:cNvSpPr txBox="1">
            <a:spLocks noChangeArrowheads="1"/>
          </p:cNvSpPr>
          <p:nvPr/>
        </p:nvSpPr>
        <p:spPr bwMode="auto">
          <a:xfrm>
            <a:off x="6572250" y="6000750"/>
            <a:ext cx="1928813" cy="400050"/>
          </a:xfrm>
          <a:prstGeom prst="rect">
            <a:avLst/>
          </a:prstGeom>
          <a:noFill/>
          <a:ln w="9525">
            <a:noFill/>
            <a:miter lim="800000"/>
            <a:headEnd/>
            <a:tailEnd/>
          </a:ln>
        </p:spPr>
        <p:txBody>
          <a:bodyPr>
            <a:spAutoFit/>
          </a:bodyPr>
          <a:lstStyle/>
          <a:p>
            <a:pPr algn="ctr"/>
            <a:r>
              <a:rPr lang="en-GB" sz="2000" b="1">
                <a:latin typeface="Calibri" pitchFamily="34" charset="0"/>
              </a:rPr>
              <a:t>Long Term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34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3BBF3B9-6B6F-4DF4-9623-EF8F009B4B7B}" type="slidenum">
              <a:rPr lang="en-US">
                <a:solidFill>
                  <a:srgbClr val="66574B"/>
                </a:solidFill>
              </a:rPr>
              <a:pPr fontAlgn="base">
                <a:spcBef>
                  <a:spcPct val="0"/>
                </a:spcBef>
                <a:spcAft>
                  <a:spcPct val="0"/>
                </a:spcAft>
              </a:pPr>
              <a:t>22</a:t>
            </a:fld>
            <a:endParaRPr lang="en-US">
              <a:solidFill>
                <a:srgbClr val="66574B"/>
              </a:solidFill>
            </a:endParaRPr>
          </a:p>
        </p:txBody>
      </p:sp>
      <p:sp>
        <p:nvSpPr>
          <p:cNvPr id="57347"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57350" name="TextBox 9"/>
          <p:cNvSpPr txBox="1">
            <a:spLocks noChangeArrowheads="1"/>
          </p:cNvSpPr>
          <p:nvPr/>
        </p:nvSpPr>
        <p:spPr bwMode="auto">
          <a:xfrm>
            <a:off x="642938" y="357188"/>
            <a:ext cx="8001000" cy="70802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 Producing the strategy</a:t>
            </a:r>
          </a:p>
        </p:txBody>
      </p:sp>
      <p:sp>
        <p:nvSpPr>
          <p:cNvPr id="19" name="TextBox 18"/>
          <p:cNvSpPr txBox="1"/>
          <p:nvPr/>
        </p:nvSpPr>
        <p:spPr>
          <a:xfrm>
            <a:off x="285750" y="1749425"/>
            <a:ext cx="8429625" cy="5108575"/>
          </a:xfrm>
          <a:prstGeom prst="rect">
            <a:avLst/>
          </a:prstGeom>
          <a:solidFill>
            <a:schemeClr val="accent3">
              <a:lumMod val="40000"/>
              <a:lumOff val="60000"/>
            </a:schemeClr>
          </a:solidFill>
          <a:ln w="101600">
            <a:solidFill>
              <a:srgbClr val="92D050"/>
            </a:solidFill>
          </a:ln>
        </p:spPr>
        <p:txBody>
          <a:bodyPr>
            <a:spAutoFit/>
          </a:bodyPr>
          <a:lstStyle/>
          <a:p>
            <a:pPr fontAlgn="auto">
              <a:spcBef>
                <a:spcPts val="0"/>
              </a:spcBef>
              <a:spcAft>
                <a:spcPts val="0"/>
              </a:spcAft>
              <a:defRPr/>
            </a:pPr>
            <a:endParaRPr lang="en-GB" dirty="0">
              <a:latin typeface="+mn-lt"/>
            </a:endParaRPr>
          </a:p>
          <a:p>
            <a:pPr fontAlgn="auto">
              <a:spcBef>
                <a:spcPts val="0"/>
              </a:spcBef>
              <a:spcAft>
                <a:spcPts val="0"/>
              </a:spcAft>
              <a:defRPr/>
            </a:pPr>
            <a:r>
              <a:rPr lang="en-GB" sz="2800" b="1" dirty="0">
                <a:latin typeface="+mn-lt"/>
              </a:rPr>
              <a:t>Group exercise:</a:t>
            </a:r>
          </a:p>
          <a:p>
            <a:pPr fontAlgn="auto">
              <a:spcBef>
                <a:spcPts val="0"/>
              </a:spcBef>
              <a:spcAft>
                <a:spcPts val="0"/>
              </a:spcAft>
              <a:defRPr/>
            </a:pPr>
            <a:endParaRPr lang="en-GB" sz="2800" dirty="0">
              <a:latin typeface="+mn-lt"/>
            </a:endParaRPr>
          </a:p>
          <a:p>
            <a:pPr fontAlgn="auto">
              <a:spcBef>
                <a:spcPts val="0"/>
              </a:spcBef>
              <a:spcAft>
                <a:spcPts val="0"/>
              </a:spcAft>
              <a:defRPr/>
            </a:pPr>
            <a:r>
              <a:rPr lang="en-GB" sz="2800" dirty="0">
                <a:latin typeface="+mn-lt"/>
              </a:rPr>
              <a:t>Review the example strategies</a:t>
            </a:r>
          </a:p>
          <a:p>
            <a:pPr fontAlgn="auto">
              <a:spcBef>
                <a:spcPts val="0"/>
              </a:spcBef>
              <a:spcAft>
                <a:spcPts val="0"/>
              </a:spcAft>
              <a:defRPr/>
            </a:pPr>
            <a:endParaRPr lang="en-GB" sz="2800" dirty="0">
              <a:latin typeface="+mn-lt"/>
            </a:endParaRPr>
          </a:p>
          <a:p>
            <a:pPr fontAlgn="auto">
              <a:spcBef>
                <a:spcPts val="0"/>
              </a:spcBef>
              <a:spcAft>
                <a:spcPts val="0"/>
              </a:spcAft>
              <a:defRPr/>
            </a:pPr>
            <a:r>
              <a:rPr lang="en-GB" sz="2800" dirty="0">
                <a:latin typeface="+mn-lt"/>
              </a:rPr>
              <a:t>In groups discuss your ideas on how you would structure  your strategy </a:t>
            </a:r>
          </a:p>
          <a:p>
            <a:pPr fontAlgn="auto">
              <a:spcBef>
                <a:spcPts val="0"/>
              </a:spcBef>
              <a:spcAft>
                <a:spcPts val="0"/>
              </a:spcAft>
              <a:defRPr/>
            </a:pPr>
            <a:endParaRPr lang="en-GB" sz="2800" dirty="0">
              <a:latin typeface="+mn-lt"/>
            </a:endParaRPr>
          </a:p>
          <a:p>
            <a:pPr fontAlgn="auto">
              <a:spcBef>
                <a:spcPts val="0"/>
              </a:spcBef>
              <a:spcAft>
                <a:spcPts val="0"/>
              </a:spcAft>
              <a:defRPr/>
            </a:pPr>
            <a:r>
              <a:rPr lang="en-GB" sz="2800" dirty="0">
                <a:latin typeface="+mn-lt"/>
              </a:rPr>
              <a:t>How do you make sure that the document in implemented</a:t>
            </a:r>
          </a:p>
          <a:p>
            <a:pPr fontAlgn="auto">
              <a:spcBef>
                <a:spcPts val="0"/>
              </a:spcBef>
              <a:spcAft>
                <a:spcPts val="0"/>
              </a:spcAft>
              <a:defRPr/>
            </a:pPr>
            <a:endParaRPr lang="en-GB" sz="2800" dirty="0">
              <a:latin typeface="+mn-lt"/>
            </a:endParaRPr>
          </a:p>
          <a:p>
            <a:pPr fontAlgn="auto">
              <a:spcBef>
                <a:spcPts val="0"/>
              </a:spcBef>
              <a:spcAft>
                <a:spcPts val="0"/>
              </a:spcAft>
              <a:defRPr/>
            </a:pPr>
            <a:r>
              <a:rPr lang="en-GB" sz="2800" dirty="0">
                <a:latin typeface="+mn-lt"/>
              </a:rPr>
              <a:t>Individually produce a contents page for your strategy</a:t>
            </a:r>
            <a:endParaRPr lang="en-GB" sz="28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939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BCB7E7B-011F-479E-9609-B4BA7B5FFB25}" type="slidenum">
              <a:rPr lang="en-US">
                <a:solidFill>
                  <a:srgbClr val="66574B"/>
                </a:solidFill>
              </a:rPr>
              <a:pPr fontAlgn="base">
                <a:spcBef>
                  <a:spcPct val="0"/>
                </a:spcBef>
                <a:spcAft>
                  <a:spcPct val="0"/>
                </a:spcAft>
              </a:pPr>
              <a:t>23</a:t>
            </a:fld>
            <a:endParaRPr lang="en-US">
              <a:solidFill>
                <a:srgbClr val="66574B"/>
              </a:solidFill>
            </a:endParaRPr>
          </a:p>
        </p:txBody>
      </p:sp>
      <p:sp>
        <p:nvSpPr>
          <p:cNvPr id="59395"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59398" name="TextBox 9"/>
          <p:cNvSpPr txBox="1">
            <a:spLocks noChangeArrowheads="1"/>
          </p:cNvSpPr>
          <p:nvPr/>
        </p:nvSpPr>
        <p:spPr bwMode="auto">
          <a:xfrm>
            <a:off x="642938" y="714375"/>
            <a:ext cx="8001000" cy="70802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 People: Training</a:t>
            </a:r>
          </a:p>
        </p:txBody>
      </p:sp>
      <p:sp>
        <p:nvSpPr>
          <p:cNvPr id="19" name="TextBox 18"/>
          <p:cNvSpPr txBox="1">
            <a:spLocks noChangeArrowheads="1"/>
          </p:cNvSpPr>
          <p:nvPr/>
        </p:nvSpPr>
        <p:spPr bwMode="auto">
          <a:xfrm>
            <a:off x="214313" y="4286250"/>
            <a:ext cx="8429625" cy="3292475"/>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r>
              <a:rPr lang="en-GB" sz="2800" b="1">
                <a:latin typeface="Calibri" pitchFamily="34" charset="0"/>
              </a:rPr>
              <a:t>Who do you target?</a:t>
            </a:r>
          </a:p>
          <a:p>
            <a:endParaRPr lang="en-GB">
              <a:latin typeface="Calibri" pitchFamily="34" charset="0"/>
            </a:endParaRPr>
          </a:p>
          <a:p>
            <a:r>
              <a:rPr lang="en-GB" sz="2400">
                <a:latin typeface="Calibri" pitchFamily="34" charset="0"/>
              </a:rPr>
              <a:t>Include as a minimum:</a:t>
            </a:r>
          </a:p>
          <a:p>
            <a:pPr>
              <a:buFont typeface="Arial" charset="0"/>
              <a:buChar char="•"/>
            </a:pPr>
            <a:r>
              <a:rPr lang="en-GB" sz="2400">
                <a:latin typeface="Calibri" pitchFamily="34" charset="0"/>
              </a:rPr>
              <a:t> Key procurement staff</a:t>
            </a:r>
          </a:p>
          <a:p>
            <a:pPr>
              <a:buFont typeface="Arial" charset="0"/>
              <a:buChar char="•"/>
            </a:pPr>
            <a:r>
              <a:rPr lang="en-GB" sz="2400">
                <a:latin typeface="Calibri" pitchFamily="34" charset="0"/>
              </a:rPr>
              <a:t> High risk contract managers</a:t>
            </a:r>
          </a:p>
          <a:p>
            <a:pPr>
              <a:buFont typeface="Arial" charset="0"/>
              <a:buChar char="•"/>
            </a:pPr>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59400" name="TextBox 10"/>
          <p:cNvSpPr txBox="1">
            <a:spLocks noChangeArrowheads="1"/>
          </p:cNvSpPr>
          <p:nvPr/>
        </p:nvSpPr>
        <p:spPr bwMode="auto">
          <a:xfrm>
            <a:off x="285750" y="1928813"/>
            <a:ext cx="8358188" cy="2492375"/>
          </a:xfrm>
          <a:prstGeom prst="rect">
            <a:avLst/>
          </a:prstGeom>
          <a:noFill/>
          <a:ln w="76200">
            <a:solidFill>
              <a:srgbClr val="92D050"/>
            </a:solidFill>
            <a:miter lim="800000"/>
            <a:headEnd/>
            <a:tailEnd/>
          </a:ln>
        </p:spPr>
        <p:txBody>
          <a:bodyPr>
            <a:spAutoFit/>
          </a:bodyPr>
          <a:lstStyle/>
          <a:p>
            <a:r>
              <a:rPr lang="en-GB" sz="2400" b="1">
                <a:latin typeface="Calibri" pitchFamily="34" charset="0"/>
              </a:rPr>
              <a:t>Requirements:</a:t>
            </a:r>
          </a:p>
          <a:p>
            <a:pPr>
              <a:buFont typeface="Arial" charset="0"/>
              <a:buChar char="•"/>
            </a:pPr>
            <a:r>
              <a:rPr lang="en-GB" sz="2400">
                <a:latin typeface="Calibri" pitchFamily="34" charset="0"/>
              </a:rPr>
              <a:t> Targeted refresher training</a:t>
            </a:r>
          </a:p>
          <a:p>
            <a:pPr>
              <a:buFont typeface="Arial" charset="0"/>
              <a:buChar char="•"/>
            </a:pPr>
            <a:r>
              <a:rPr lang="en-GB" sz="2400">
                <a:latin typeface="Calibri" pitchFamily="34" charset="0"/>
              </a:rPr>
              <a:t> Performance objectives</a:t>
            </a:r>
          </a:p>
          <a:p>
            <a:pPr>
              <a:buFont typeface="Arial" charset="0"/>
              <a:buChar char="•"/>
            </a:pPr>
            <a:r>
              <a:rPr lang="en-GB" sz="2400">
                <a:latin typeface="Calibri" pitchFamily="34" charset="0"/>
              </a:rPr>
              <a:t> Simple incentives</a:t>
            </a:r>
          </a:p>
          <a:p>
            <a:pPr>
              <a:buFont typeface="Arial" charset="0"/>
              <a:buChar char="•"/>
            </a:pPr>
            <a:endParaRPr lang="en-GB" sz="2400">
              <a:latin typeface="Calibri" pitchFamily="34" charset="0"/>
            </a:endParaRPr>
          </a:p>
          <a:p>
            <a:r>
              <a:rPr lang="en-GB">
                <a:latin typeface="Calibri" pitchFamily="34" charset="0"/>
              </a:rPr>
              <a:t>Level 3 ‘Measurements and results’ also requires measures to be linked to be  individual procurer development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xEl>
                                              <p:pRg st="4" end="4"/>
                                            </p:txEl>
                                          </p:spTgt>
                                        </p:tgtEl>
                                        <p:attrNameLst>
                                          <p:attrName>style.visibility</p:attrName>
                                        </p:attrNameLst>
                                      </p:cBhvr>
                                      <p:to>
                                        <p:strVal val="visible"/>
                                      </p:to>
                                    </p:set>
                                    <p:animEffect transition="in" filter="checkerboard(across)">
                                      <p:cBhvr>
                                        <p:cTn id="7" dur="500"/>
                                        <p:tgtEl>
                                          <p:spTgt spid="19">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9">
                                            <p:txEl>
                                              <p:pRg st="5" end="5"/>
                                            </p:txEl>
                                          </p:spTgt>
                                        </p:tgtEl>
                                        <p:attrNameLst>
                                          <p:attrName>style.visibility</p:attrName>
                                        </p:attrNameLst>
                                      </p:cBhvr>
                                      <p:to>
                                        <p:strVal val="visible"/>
                                      </p:to>
                                    </p:set>
                                    <p:animEffect transition="in" filter="checkerboard(across)">
                                      <p:cBhvr>
                                        <p:cTn id="10" dur="500"/>
                                        <p:tgtEl>
                                          <p:spTgt spid="19">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animEffect transition="in" filter="checkerboard(across)">
                                      <p:cBhvr>
                                        <p:cTn id="13"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42"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E942447-1E80-44E2-8120-D696010CDA1C}" type="slidenum">
              <a:rPr lang="en-US">
                <a:solidFill>
                  <a:srgbClr val="66574B"/>
                </a:solidFill>
              </a:rPr>
              <a:pPr fontAlgn="base">
                <a:spcBef>
                  <a:spcPct val="0"/>
                </a:spcBef>
                <a:spcAft>
                  <a:spcPct val="0"/>
                </a:spcAft>
              </a:pPr>
              <a:t>24</a:t>
            </a:fld>
            <a:endParaRPr lang="en-US">
              <a:solidFill>
                <a:srgbClr val="66574B"/>
              </a:solidFill>
            </a:endParaRPr>
          </a:p>
        </p:txBody>
      </p:sp>
      <p:sp>
        <p:nvSpPr>
          <p:cNvPr id="61443"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61446" name="TextBox 9"/>
          <p:cNvSpPr txBox="1">
            <a:spLocks noChangeArrowheads="1"/>
          </p:cNvSpPr>
          <p:nvPr/>
        </p:nvSpPr>
        <p:spPr bwMode="auto">
          <a:xfrm>
            <a:off x="642938" y="714375"/>
            <a:ext cx="8001000" cy="70802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 Training: What do you cover?</a:t>
            </a:r>
          </a:p>
        </p:txBody>
      </p:sp>
      <p:sp>
        <p:nvSpPr>
          <p:cNvPr id="61447" name="TextBox 18"/>
          <p:cNvSpPr txBox="1">
            <a:spLocks noChangeArrowheads="1"/>
          </p:cNvSpPr>
          <p:nvPr/>
        </p:nvSpPr>
        <p:spPr bwMode="auto">
          <a:xfrm>
            <a:off x="285750" y="1857375"/>
            <a:ext cx="8429625" cy="4678363"/>
          </a:xfrm>
          <a:prstGeom prst="rect">
            <a:avLst/>
          </a:prstGeom>
          <a:noFill/>
          <a:ln w="9525">
            <a:noFill/>
            <a:miter lim="800000"/>
            <a:headEnd/>
            <a:tailEnd/>
          </a:ln>
        </p:spPr>
        <p:txBody>
          <a:bodyPr>
            <a:spAutoFit/>
          </a:bodyPr>
          <a:lstStyle/>
          <a:p>
            <a:endParaRPr lang="en-GB" b="1">
              <a:latin typeface="Calibri" pitchFamily="34" charset="0"/>
            </a:endParaRPr>
          </a:p>
          <a:p>
            <a:r>
              <a:rPr lang="en-GB" sz="2000" b="1">
                <a:latin typeface="Calibri" pitchFamily="34" charset="0"/>
              </a:rPr>
              <a:t>Include recap and more in-depth workshop on embedding sustainability in the procurement process tailored to specific areas of work:</a:t>
            </a:r>
          </a:p>
          <a:p>
            <a:pPr>
              <a:buFont typeface="Arial" charset="0"/>
              <a:buChar char="•"/>
            </a:pPr>
            <a:r>
              <a:rPr lang="en-GB" sz="2000">
                <a:latin typeface="Calibri" pitchFamily="34" charset="0"/>
              </a:rPr>
              <a:t>  Identifying need</a:t>
            </a:r>
          </a:p>
          <a:p>
            <a:pPr>
              <a:buFont typeface="Arial" charset="0"/>
              <a:buChar char="•"/>
            </a:pPr>
            <a:r>
              <a:rPr lang="en-GB" sz="2000">
                <a:latin typeface="Calibri" pitchFamily="34" charset="0"/>
              </a:rPr>
              <a:t>  Suppler selection/sourcing</a:t>
            </a:r>
          </a:p>
          <a:p>
            <a:pPr>
              <a:buFont typeface="Arial" charset="0"/>
              <a:buChar char="•"/>
            </a:pPr>
            <a:r>
              <a:rPr lang="en-GB" sz="2000">
                <a:latin typeface="Calibri" pitchFamily="34" charset="0"/>
              </a:rPr>
              <a:t>  Production of specification</a:t>
            </a:r>
          </a:p>
          <a:p>
            <a:endParaRPr lang="en-GB" sz="2000">
              <a:latin typeface="Calibri" pitchFamily="34" charset="0"/>
            </a:endParaRPr>
          </a:p>
          <a:p>
            <a:r>
              <a:rPr lang="en-GB" sz="2000" b="1">
                <a:latin typeface="Calibri" pitchFamily="34" charset="0"/>
              </a:rPr>
              <a:t>Apply tools that you have introduced:</a:t>
            </a:r>
          </a:p>
          <a:p>
            <a:pPr>
              <a:buFont typeface="Arial" charset="0"/>
              <a:buChar char="•"/>
            </a:pPr>
            <a:r>
              <a:rPr lang="en-GB" sz="2000">
                <a:latin typeface="Calibri" pitchFamily="34" charset="0"/>
              </a:rPr>
              <a:t> GPP material</a:t>
            </a:r>
          </a:p>
          <a:p>
            <a:pPr>
              <a:buFont typeface="Arial" charset="0"/>
              <a:buChar char="•"/>
            </a:pPr>
            <a:r>
              <a:rPr lang="en-GB" sz="2000">
                <a:latin typeface="Calibri" pitchFamily="34" charset="0"/>
              </a:rPr>
              <a:t> Forum for the Future</a:t>
            </a:r>
          </a:p>
          <a:p>
            <a:endParaRPr lang="en-GB" sz="2000">
              <a:latin typeface="Calibri" pitchFamily="34" charset="0"/>
            </a:endParaRPr>
          </a:p>
          <a:p>
            <a:r>
              <a:rPr lang="en-GB" sz="2000" b="1">
                <a:latin typeface="Calibri" pitchFamily="34" charset="0"/>
              </a:rPr>
              <a:t>Specific training:</a:t>
            </a:r>
          </a:p>
          <a:p>
            <a:pPr>
              <a:buFont typeface="Arial" charset="0"/>
              <a:buChar char="•"/>
            </a:pPr>
            <a:r>
              <a:rPr lang="en-GB" sz="2000">
                <a:latin typeface="Calibri" pitchFamily="34" charset="0"/>
              </a:rPr>
              <a:t> Sustainable Procurement 2010</a:t>
            </a:r>
          </a:p>
          <a:p>
            <a:pPr>
              <a:buFont typeface="Arial" charset="0"/>
              <a:buChar char="•"/>
            </a:pPr>
            <a:r>
              <a:rPr lang="en-GB" sz="2000">
                <a:latin typeface="Calibri" pitchFamily="34" charset="0"/>
              </a:rPr>
              <a:t> BS9803</a:t>
            </a:r>
          </a:p>
          <a:p>
            <a:pPr>
              <a:buFont typeface="Arial" charset="0"/>
              <a:buChar char="•"/>
            </a:pPr>
            <a:r>
              <a:rPr lang="en-GB" sz="2000">
                <a:latin typeface="Calibri" pitchFamily="34" charset="0"/>
              </a:rPr>
              <a:t> Measuring and monitoring carbon emissions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3490"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060F5B09-79D7-4930-AA6D-B03BF195F986}" type="slidenum">
              <a:rPr lang="en-US">
                <a:solidFill>
                  <a:srgbClr val="66574B"/>
                </a:solidFill>
              </a:rPr>
              <a:pPr fontAlgn="base">
                <a:spcBef>
                  <a:spcPct val="0"/>
                </a:spcBef>
                <a:spcAft>
                  <a:spcPct val="0"/>
                </a:spcAft>
              </a:pPr>
              <a:t>25</a:t>
            </a:fld>
            <a:endParaRPr lang="en-US">
              <a:solidFill>
                <a:srgbClr val="66574B"/>
              </a:solidFill>
            </a:endParaRPr>
          </a:p>
        </p:txBody>
      </p:sp>
      <p:sp>
        <p:nvSpPr>
          <p:cNvPr id="63491"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63494" name="TextBox 9"/>
          <p:cNvSpPr txBox="1">
            <a:spLocks noChangeArrowheads="1"/>
          </p:cNvSpPr>
          <p:nvPr/>
        </p:nvSpPr>
        <p:spPr bwMode="auto">
          <a:xfrm>
            <a:off x="642938" y="500063"/>
            <a:ext cx="8001000" cy="132397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People: development objectives and incentives</a:t>
            </a:r>
          </a:p>
        </p:txBody>
      </p:sp>
      <p:sp>
        <p:nvSpPr>
          <p:cNvPr id="63495" name="TextBox 18"/>
          <p:cNvSpPr txBox="1">
            <a:spLocks noChangeArrowheads="1"/>
          </p:cNvSpPr>
          <p:nvPr/>
        </p:nvSpPr>
        <p:spPr bwMode="auto">
          <a:xfrm>
            <a:off x="285750" y="2000250"/>
            <a:ext cx="8429625" cy="4708525"/>
          </a:xfrm>
          <a:prstGeom prst="rect">
            <a:avLst/>
          </a:prstGeom>
          <a:noFill/>
          <a:ln w="9525">
            <a:noFill/>
            <a:miter lim="800000"/>
            <a:headEnd/>
            <a:tailEnd/>
          </a:ln>
        </p:spPr>
        <p:txBody>
          <a:bodyPr>
            <a:spAutoFit/>
          </a:bodyPr>
          <a:lstStyle/>
          <a:p>
            <a:r>
              <a:rPr lang="en-GB" sz="2000">
                <a:latin typeface="Calibri" pitchFamily="34" charset="0"/>
              </a:rPr>
              <a:t>Building competence and responsibility is crucial to enable best practice</a:t>
            </a:r>
          </a:p>
          <a:p>
            <a:endParaRPr lang="en-GB" sz="2000">
              <a:latin typeface="Calibri" pitchFamily="34" charset="0"/>
            </a:endParaRPr>
          </a:p>
          <a:p>
            <a:r>
              <a:rPr lang="en-GB" sz="2000">
                <a:latin typeface="Calibri" pitchFamily="34" charset="0"/>
              </a:rPr>
              <a:t>Outline in your strategy as part of your objectives and targets</a:t>
            </a:r>
          </a:p>
          <a:p>
            <a:endParaRPr lang="en-GB" sz="2000">
              <a:latin typeface="Calibri" pitchFamily="34" charset="0"/>
            </a:endParaRPr>
          </a:p>
          <a:p>
            <a:r>
              <a:rPr lang="en-GB" sz="2000">
                <a:latin typeface="Calibri" pitchFamily="34" charset="0"/>
              </a:rPr>
              <a:t>Development objectives may relate to </a:t>
            </a:r>
          </a:p>
          <a:p>
            <a:pPr>
              <a:buFont typeface="Arial" charset="0"/>
              <a:buChar char="•"/>
            </a:pPr>
            <a:r>
              <a:rPr lang="en-GB" sz="2000">
                <a:latin typeface="Calibri" pitchFamily="34" charset="0"/>
              </a:rPr>
              <a:t> Learning and development needs</a:t>
            </a:r>
          </a:p>
          <a:p>
            <a:pPr>
              <a:buFont typeface="Arial" charset="0"/>
              <a:buChar char="•"/>
            </a:pPr>
            <a:r>
              <a:rPr lang="en-GB" sz="2000">
                <a:latin typeface="Calibri" pitchFamily="34" charset="0"/>
              </a:rPr>
              <a:t> Specific aspects of Policy implementation </a:t>
            </a:r>
          </a:p>
          <a:p>
            <a:pPr>
              <a:buFont typeface="Arial" charset="0"/>
              <a:buChar char="•"/>
            </a:pPr>
            <a:r>
              <a:rPr lang="en-GB" sz="2000">
                <a:latin typeface="Calibri" pitchFamily="34" charset="0"/>
              </a:rPr>
              <a:t> Specific high risk contract procurement and management</a:t>
            </a:r>
          </a:p>
          <a:p>
            <a:pPr>
              <a:buFont typeface="Arial" charset="0"/>
              <a:buChar char="•"/>
            </a:pPr>
            <a:r>
              <a:rPr lang="en-GB" sz="2000">
                <a:latin typeface="Calibri" pitchFamily="34" charset="0"/>
              </a:rPr>
              <a:t> Implementation of specific processes e.g application of criteria and WLC</a:t>
            </a:r>
          </a:p>
          <a:p>
            <a:pPr>
              <a:buFont typeface="Arial" charset="0"/>
              <a:buChar char="•"/>
            </a:pPr>
            <a:endParaRPr lang="en-GB" sz="2000">
              <a:latin typeface="Calibri" pitchFamily="34" charset="0"/>
            </a:endParaRPr>
          </a:p>
          <a:p>
            <a:r>
              <a:rPr lang="en-GB" sz="2000">
                <a:latin typeface="Calibri" pitchFamily="34" charset="0"/>
              </a:rPr>
              <a:t>Ultimate incorporation into job descriptions?</a:t>
            </a:r>
          </a:p>
          <a:p>
            <a:endParaRPr lang="en-GB" sz="2000" b="1">
              <a:latin typeface="Calibri" pitchFamily="34" charset="0"/>
            </a:endParaRPr>
          </a:p>
          <a:p>
            <a:r>
              <a:rPr lang="en-GB" sz="2000" b="1">
                <a:latin typeface="Calibri" pitchFamily="34" charset="0"/>
              </a:rPr>
              <a:t>Group exercise:  In groups produce a list of specific development objectives that could be applied. Individually draft a list of staff members to apply the targets to.  Are there any incentives that could apply?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5538"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0F94891-E7D0-43AE-AEB6-CE57EC8456A7}" type="slidenum">
              <a:rPr lang="en-US">
                <a:solidFill>
                  <a:srgbClr val="66574B"/>
                </a:solidFill>
              </a:rPr>
              <a:pPr fontAlgn="base">
                <a:spcBef>
                  <a:spcPct val="0"/>
                </a:spcBef>
                <a:spcAft>
                  <a:spcPct val="0"/>
                </a:spcAft>
              </a:pPr>
              <a:t>26</a:t>
            </a:fld>
            <a:endParaRPr lang="en-US">
              <a:solidFill>
                <a:srgbClr val="66574B"/>
              </a:solidFill>
            </a:endParaRPr>
          </a:p>
        </p:txBody>
      </p:sp>
      <p:sp>
        <p:nvSpPr>
          <p:cNvPr id="65539"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65542" name="TextBox 9"/>
          <p:cNvSpPr txBox="1">
            <a:spLocks noChangeArrowheads="1"/>
          </p:cNvSpPr>
          <p:nvPr/>
        </p:nvSpPr>
        <p:spPr bwMode="auto">
          <a:xfrm>
            <a:off x="642938" y="500063"/>
            <a:ext cx="8001000" cy="70802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Procurement Process</a:t>
            </a:r>
          </a:p>
        </p:txBody>
      </p:sp>
      <p:sp>
        <p:nvSpPr>
          <p:cNvPr id="65543" name="TextBox 18"/>
          <p:cNvSpPr txBox="1">
            <a:spLocks noChangeArrowheads="1"/>
          </p:cNvSpPr>
          <p:nvPr/>
        </p:nvSpPr>
        <p:spPr bwMode="auto">
          <a:xfrm>
            <a:off x="285750" y="2000250"/>
            <a:ext cx="8429625" cy="1938338"/>
          </a:xfrm>
          <a:prstGeom prst="rect">
            <a:avLst/>
          </a:prstGeom>
          <a:noFill/>
          <a:ln w="76200">
            <a:solidFill>
              <a:srgbClr val="92D050"/>
            </a:solidFill>
            <a:miter lim="800000"/>
            <a:headEnd/>
            <a:tailEnd/>
          </a:ln>
        </p:spPr>
        <p:txBody>
          <a:bodyPr>
            <a:spAutoFit/>
          </a:bodyPr>
          <a:lstStyle/>
          <a:p>
            <a:r>
              <a:rPr lang="en-GB" sz="2400" b="1">
                <a:latin typeface="Calibri" pitchFamily="34" charset="0"/>
              </a:rPr>
              <a:t>Requirements:</a:t>
            </a:r>
          </a:p>
          <a:p>
            <a:endParaRPr lang="en-GB" sz="2400" b="1">
              <a:latin typeface="Calibri" pitchFamily="34" charset="0"/>
            </a:endParaRPr>
          </a:p>
          <a:p>
            <a:pPr>
              <a:buFont typeface="Arial" charset="0"/>
              <a:buChar char="•"/>
            </a:pPr>
            <a:r>
              <a:rPr lang="en-GB" sz="2400" b="1">
                <a:latin typeface="Calibri" pitchFamily="34" charset="0"/>
              </a:rPr>
              <a:t> </a:t>
            </a:r>
            <a:r>
              <a:rPr lang="en-GB" sz="2400">
                <a:latin typeface="Calibri" pitchFamily="34" charset="0"/>
              </a:rPr>
              <a:t>All contracts assessed for general sustainability risks</a:t>
            </a:r>
          </a:p>
          <a:p>
            <a:pPr>
              <a:buFont typeface="Arial" charset="0"/>
              <a:buChar char="•"/>
            </a:pPr>
            <a:r>
              <a:rPr lang="en-GB" sz="2400">
                <a:latin typeface="Calibri" pitchFamily="34" charset="0"/>
              </a:rPr>
              <a:t> Management actions identified</a:t>
            </a:r>
          </a:p>
          <a:p>
            <a:pPr>
              <a:buFont typeface="Arial" charset="0"/>
              <a:buChar char="•"/>
            </a:pPr>
            <a:r>
              <a:rPr lang="en-GB" sz="2400">
                <a:latin typeface="Calibri" pitchFamily="34" charset="0"/>
              </a:rPr>
              <a:t> Manage risk throughout the procurement process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88" y="28575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8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1C4139F-FC6C-41FF-802E-DE4783123625}" type="slidenum">
              <a:rPr lang="en-US">
                <a:solidFill>
                  <a:srgbClr val="66574B"/>
                </a:solidFill>
              </a:rPr>
              <a:pPr fontAlgn="base">
                <a:spcBef>
                  <a:spcPct val="0"/>
                </a:spcBef>
                <a:spcAft>
                  <a:spcPct val="0"/>
                </a:spcAft>
              </a:pPr>
              <a:t>27</a:t>
            </a:fld>
            <a:endParaRPr lang="en-US">
              <a:solidFill>
                <a:srgbClr val="66574B"/>
              </a:solidFill>
            </a:endParaRPr>
          </a:p>
        </p:txBody>
      </p:sp>
      <p:sp>
        <p:nvSpPr>
          <p:cNvPr id="67587" name="TextBox 10"/>
          <p:cNvSpPr txBox="1">
            <a:spLocks noChangeArrowheads="1"/>
          </p:cNvSpPr>
          <p:nvPr/>
        </p:nvSpPr>
        <p:spPr bwMode="auto">
          <a:xfrm>
            <a:off x="846138" y="304800"/>
            <a:ext cx="7688262" cy="1938338"/>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Manage risk throughout the procurement process</a:t>
            </a:r>
          </a:p>
          <a:p>
            <a:endParaRPr lang="en-US" sz="4000" b="1">
              <a:solidFill>
                <a:schemeClr val="bg1"/>
              </a:solidFill>
              <a:latin typeface="Calibri" pitchFamily="34" charset="0"/>
            </a:endParaRPr>
          </a:p>
        </p:txBody>
      </p:sp>
      <p:sp>
        <p:nvSpPr>
          <p:cNvPr id="67588"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7590" name="TextBox 11"/>
          <p:cNvSpPr txBox="1">
            <a:spLocks noChangeArrowheads="1"/>
          </p:cNvSpPr>
          <p:nvPr/>
        </p:nvSpPr>
        <p:spPr bwMode="auto">
          <a:xfrm>
            <a:off x="304800" y="1676400"/>
            <a:ext cx="8382000" cy="2986088"/>
          </a:xfrm>
          <a:prstGeom prst="rect">
            <a:avLst/>
          </a:prstGeom>
          <a:noFill/>
          <a:ln w="9525">
            <a:noFill/>
            <a:miter lim="800000"/>
            <a:headEnd/>
            <a:tailEnd/>
          </a:ln>
        </p:spPr>
        <p:txBody>
          <a:bodyPr>
            <a:spAutoFit/>
          </a:bodyPr>
          <a:lstStyle/>
          <a:p>
            <a:endParaRPr lang="en-GB" sz="2000">
              <a:latin typeface="Calibri" pitchFamily="34" charset="0"/>
            </a:endParaRPr>
          </a:p>
          <a:p>
            <a:pPr algn="ctr"/>
            <a:r>
              <a:rPr lang="en-GB" sz="2400" b="1">
                <a:latin typeface="Calibri" pitchFamily="34" charset="0"/>
              </a:rPr>
              <a:t>Management action at an early stage in the procurement process is vital!</a:t>
            </a:r>
          </a:p>
          <a:p>
            <a:pPr lvl="1"/>
            <a:endParaRPr lang="en-GB" sz="2000">
              <a:latin typeface="Calibri" pitchFamily="34" charset="0"/>
            </a:endParaRPr>
          </a:p>
          <a:p>
            <a:pPr lvl="1"/>
            <a:endParaRPr lang="en-GB" sz="2000">
              <a:latin typeface="Calibri" pitchFamily="34" charset="0"/>
            </a:endParaRPr>
          </a:p>
          <a:p>
            <a:pPr lvl="1"/>
            <a:endParaRPr lang="en-GB" sz="2000">
              <a:latin typeface="Calibri" pitchFamily="34" charset="0"/>
            </a:endParaRPr>
          </a:p>
          <a:p>
            <a:pPr lvl="1"/>
            <a:endParaRPr lang="en-GB" sz="2000">
              <a:latin typeface="Calibri" pitchFamily="34" charset="0"/>
            </a:endParaRPr>
          </a:p>
          <a:p>
            <a:pPr lvl="1">
              <a:buFont typeface="Courier New" pitchFamily="49" charset="0"/>
              <a:buChar char="o"/>
            </a:pPr>
            <a:endParaRPr lang="en-GB" sz="2000">
              <a:latin typeface="Calibri" pitchFamily="34" charset="0"/>
            </a:endParaRPr>
          </a:p>
          <a:p>
            <a:endParaRPr lang="en-GB" sz="2000">
              <a:latin typeface="Calibri" pitchFamily="34" charset="0"/>
            </a:endParaRPr>
          </a:p>
        </p:txBody>
      </p:sp>
      <p:pic>
        <p:nvPicPr>
          <p:cNvPr id="67591" name="Picture 2"/>
          <p:cNvPicPr>
            <a:picLocks noChangeAspect="1" noChangeArrowheads="1"/>
          </p:cNvPicPr>
          <p:nvPr/>
        </p:nvPicPr>
        <p:blipFill>
          <a:blip r:embed="rId3"/>
          <a:srcRect/>
          <a:stretch>
            <a:fillRect/>
          </a:stretch>
        </p:blipFill>
        <p:spPr bwMode="auto">
          <a:xfrm>
            <a:off x="1214438" y="2857500"/>
            <a:ext cx="6357937" cy="3817938"/>
          </a:xfrm>
          <a:prstGeom prst="rect">
            <a:avLst/>
          </a:prstGeom>
          <a:noFill/>
          <a:ln w="9525">
            <a:noFill/>
            <a:miter lim="800000"/>
            <a:headEnd/>
            <a:tailEnd/>
          </a:ln>
        </p:spPr>
      </p:pic>
      <p:pic>
        <p:nvPicPr>
          <p:cNvPr id="67592" name="Picture 3"/>
          <p:cNvPicPr>
            <a:picLocks noChangeAspect="1" noChangeArrowheads="1"/>
          </p:cNvPicPr>
          <p:nvPr/>
        </p:nvPicPr>
        <p:blipFill>
          <a:blip r:embed="rId4"/>
          <a:srcRect/>
          <a:stretch>
            <a:fillRect/>
          </a:stretch>
        </p:blipFill>
        <p:spPr bwMode="auto">
          <a:xfrm>
            <a:off x="17463" y="6218238"/>
            <a:ext cx="1411287" cy="487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963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61B7411-57FD-44A5-9B1E-D81DF77F0B17}" type="slidenum">
              <a:rPr lang="en-US">
                <a:solidFill>
                  <a:srgbClr val="66574B"/>
                </a:solidFill>
              </a:rPr>
              <a:pPr fontAlgn="base">
                <a:spcBef>
                  <a:spcPct val="0"/>
                </a:spcBef>
                <a:spcAft>
                  <a:spcPct val="0"/>
                </a:spcAft>
              </a:pPr>
              <a:t>28</a:t>
            </a:fld>
            <a:endParaRPr lang="en-US">
              <a:solidFill>
                <a:srgbClr val="66574B"/>
              </a:solidFill>
            </a:endParaRPr>
          </a:p>
        </p:txBody>
      </p:sp>
      <p:sp>
        <p:nvSpPr>
          <p:cNvPr id="69635"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69638" name="TextBox 9"/>
          <p:cNvSpPr txBox="1">
            <a:spLocks noChangeArrowheads="1"/>
          </p:cNvSpPr>
          <p:nvPr/>
        </p:nvSpPr>
        <p:spPr bwMode="auto">
          <a:xfrm>
            <a:off x="642938" y="500063"/>
            <a:ext cx="8001000" cy="70802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Assessment of sustainability risks </a:t>
            </a:r>
          </a:p>
        </p:txBody>
      </p:sp>
      <p:sp>
        <p:nvSpPr>
          <p:cNvPr id="69639" name="TextBox 18"/>
          <p:cNvSpPr txBox="1">
            <a:spLocks noChangeArrowheads="1"/>
          </p:cNvSpPr>
          <p:nvPr/>
        </p:nvSpPr>
        <p:spPr bwMode="auto">
          <a:xfrm>
            <a:off x="285750" y="2000250"/>
            <a:ext cx="8429625" cy="1938338"/>
          </a:xfrm>
          <a:prstGeom prst="rect">
            <a:avLst/>
          </a:prstGeom>
          <a:noFill/>
          <a:ln w="9525">
            <a:noFill/>
            <a:miter lim="800000"/>
            <a:headEnd/>
            <a:tailEnd/>
          </a:ln>
        </p:spPr>
        <p:txBody>
          <a:bodyPr>
            <a:spAutoFit/>
          </a:bodyPr>
          <a:lstStyle/>
          <a:p>
            <a:r>
              <a:rPr lang="en-GB" sz="2400" b="1">
                <a:latin typeface="Calibri" pitchFamily="34" charset="0"/>
              </a:rPr>
              <a:t>What criteria have you used to undertake your risk assessment?</a:t>
            </a: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p:txBody>
      </p:sp>
      <p:sp>
        <p:nvSpPr>
          <p:cNvPr id="11" name="TextBox 10"/>
          <p:cNvSpPr txBox="1"/>
          <p:nvPr/>
        </p:nvSpPr>
        <p:spPr>
          <a:xfrm>
            <a:off x="357188" y="2714625"/>
            <a:ext cx="8286750" cy="2524125"/>
          </a:xfrm>
          <a:prstGeom prst="rect">
            <a:avLst/>
          </a:prstGeom>
          <a:noFill/>
          <a:ln w="38100">
            <a:solidFill>
              <a:srgbClr val="92D050"/>
            </a:solidFill>
          </a:ln>
        </p:spPr>
        <p:txBody>
          <a:bodyPr>
            <a:spAutoFit/>
          </a:bodyPr>
          <a:lstStyle/>
          <a:p>
            <a:pPr fontAlgn="auto">
              <a:spcBef>
                <a:spcPts val="0"/>
              </a:spcBef>
              <a:spcAft>
                <a:spcPts val="0"/>
              </a:spcAft>
              <a:defRPr/>
            </a:pPr>
            <a:r>
              <a:rPr lang="en-GB" sz="2000" i="1" dirty="0">
                <a:latin typeface="+mn-lt"/>
              </a:rPr>
              <a:t>High - Legislation applicable, extensive natural resources use/ pollution/ transportation/ threat to habitats/human rights issues</a:t>
            </a:r>
          </a:p>
          <a:p>
            <a:pPr fontAlgn="auto">
              <a:spcBef>
                <a:spcPts val="0"/>
              </a:spcBef>
              <a:spcAft>
                <a:spcPts val="0"/>
              </a:spcAft>
              <a:defRPr/>
            </a:pPr>
            <a:endParaRPr lang="en-GB" sz="2000" i="1" dirty="0">
              <a:latin typeface="+mn-lt"/>
            </a:endParaRPr>
          </a:p>
          <a:p>
            <a:pPr fontAlgn="auto">
              <a:spcBef>
                <a:spcPts val="0"/>
              </a:spcBef>
              <a:spcAft>
                <a:spcPts val="0"/>
              </a:spcAft>
              <a:defRPr/>
            </a:pPr>
            <a:r>
              <a:rPr lang="en-GB" sz="2000" i="1" dirty="0">
                <a:latin typeface="+mn-lt"/>
              </a:rPr>
              <a:t>Med – No applicable legislation but some natural resources use/ pollution/ transportation/ threat to habitats/human rights issues</a:t>
            </a:r>
          </a:p>
          <a:p>
            <a:pPr fontAlgn="auto">
              <a:spcBef>
                <a:spcPts val="0"/>
              </a:spcBef>
              <a:spcAft>
                <a:spcPts val="0"/>
              </a:spcAft>
              <a:defRPr/>
            </a:pPr>
            <a:endParaRPr lang="en-GB" sz="2000" dirty="0">
              <a:latin typeface="+mn-lt"/>
            </a:endParaRPr>
          </a:p>
          <a:p>
            <a:pPr marL="457200" indent="-457200" fontAlgn="auto">
              <a:spcBef>
                <a:spcPts val="0"/>
              </a:spcBef>
              <a:spcAft>
                <a:spcPts val="0"/>
              </a:spcAft>
              <a:defRPr/>
            </a:pPr>
            <a:r>
              <a:rPr lang="en-GB" sz="2000" dirty="0">
                <a:latin typeface="+mn-lt"/>
              </a:rPr>
              <a:t>Expenditure - high medium and low to expenditure category </a:t>
            </a:r>
          </a:p>
          <a:p>
            <a:pPr fontAlgn="auto">
              <a:spcBef>
                <a:spcPts val="0"/>
              </a:spcBef>
              <a:spcAft>
                <a:spcPts val="0"/>
              </a:spcAft>
              <a:defRPr/>
            </a:pPr>
            <a:endParaRPr lang="en-GB" dirty="0">
              <a:latin typeface="+mn-lt"/>
            </a:endParaRPr>
          </a:p>
        </p:txBody>
      </p:sp>
      <p:sp>
        <p:nvSpPr>
          <p:cNvPr id="69641" name="TextBox 11"/>
          <p:cNvSpPr txBox="1">
            <a:spLocks noChangeArrowheads="1"/>
          </p:cNvSpPr>
          <p:nvPr/>
        </p:nvSpPr>
        <p:spPr bwMode="auto">
          <a:xfrm>
            <a:off x="357188" y="5072063"/>
            <a:ext cx="8286750" cy="984250"/>
          </a:xfrm>
          <a:prstGeom prst="rect">
            <a:avLst/>
          </a:prstGeom>
          <a:noFill/>
          <a:ln w="9525">
            <a:noFill/>
            <a:miter lim="800000"/>
            <a:headEnd/>
            <a:tailEnd/>
          </a:ln>
        </p:spPr>
        <p:txBody>
          <a:bodyPr>
            <a:spAutoFit/>
          </a:bodyPr>
          <a:lstStyle/>
          <a:p>
            <a:endParaRPr lang="en-GB">
              <a:latin typeface="Calibri" pitchFamily="34" charset="0"/>
            </a:endParaRPr>
          </a:p>
          <a:p>
            <a:pPr>
              <a:buFont typeface="Arial" charset="0"/>
              <a:buChar char="•"/>
            </a:pPr>
            <a:r>
              <a:rPr lang="en-GB">
                <a:latin typeface="Calibri" pitchFamily="34" charset="0"/>
              </a:rPr>
              <a:t>  </a:t>
            </a:r>
            <a:r>
              <a:rPr lang="en-GB" sz="2000">
                <a:latin typeface="Calibri" pitchFamily="34" charset="0"/>
              </a:rPr>
              <a:t>Reputation</a:t>
            </a:r>
          </a:p>
          <a:p>
            <a:pPr>
              <a:buFont typeface="Arial" charset="0"/>
              <a:buChar char="•"/>
            </a:pPr>
            <a:r>
              <a:rPr lang="en-GB" sz="2000">
                <a:latin typeface="Calibri" pitchFamily="34" charset="0"/>
              </a:rPr>
              <a:t>  Security of supply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682"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F1F3DED-14EE-4BB5-B26C-65E82DD4D9F6}" type="slidenum">
              <a:rPr lang="en-US">
                <a:solidFill>
                  <a:srgbClr val="66574B"/>
                </a:solidFill>
              </a:rPr>
              <a:pPr fontAlgn="base">
                <a:spcBef>
                  <a:spcPct val="0"/>
                </a:spcBef>
                <a:spcAft>
                  <a:spcPct val="0"/>
                </a:spcAft>
              </a:pPr>
              <a:t>29</a:t>
            </a:fld>
            <a:endParaRPr lang="en-US">
              <a:solidFill>
                <a:srgbClr val="66574B"/>
              </a:solidFill>
            </a:endParaRPr>
          </a:p>
        </p:txBody>
      </p:sp>
      <p:sp>
        <p:nvSpPr>
          <p:cNvPr id="71683"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5750" y="1500188"/>
            <a:ext cx="8858250" cy="3416300"/>
          </a:xfrm>
          <a:prstGeom prst="rect">
            <a:avLst/>
          </a:prstGeom>
          <a:noFill/>
        </p:spPr>
        <p:txBody>
          <a:bodyPr>
            <a:spAutoFit/>
          </a:bodyPr>
          <a:lstStyle/>
          <a:p>
            <a:pPr marL="457200" indent="-457200" fontAlgn="auto">
              <a:spcBef>
                <a:spcPts val="0"/>
              </a:spcBef>
              <a:spcAft>
                <a:spcPts val="0"/>
              </a:spcAft>
              <a:defRPr/>
            </a:pPr>
            <a:endParaRPr lang="en-GB" sz="2400" dirty="0">
              <a:latin typeface="+mn-lt"/>
            </a:endParaRPr>
          </a:p>
          <a:p>
            <a:pPr marL="457200" indent="-457200" fontAlgn="auto">
              <a:spcBef>
                <a:spcPts val="0"/>
              </a:spcBef>
              <a:spcAft>
                <a:spcPts val="0"/>
              </a:spcAft>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lvl="1"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buFont typeface="Arial" pitchFamily="34" charset="0"/>
              <a:buChar char="•"/>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endParaRPr lang="en-GB" sz="2400" dirty="0">
              <a:latin typeface="+mn-lt"/>
            </a:endParaRPr>
          </a:p>
          <a:p>
            <a:pPr fontAlgn="auto">
              <a:spcBef>
                <a:spcPts val="0"/>
              </a:spcBef>
              <a:spcAft>
                <a:spcPts val="0"/>
              </a:spcAft>
              <a:defRPr/>
            </a:pPr>
            <a:r>
              <a:rPr lang="en-GB" sz="2400" dirty="0">
                <a:latin typeface="+mn-lt"/>
              </a:rPr>
              <a:t> </a:t>
            </a:r>
            <a:endParaRPr lang="en-GB" sz="2400" dirty="0">
              <a:latin typeface="+mn-lt"/>
            </a:endParaRPr>
          </a:p>
        </p:txBody>
      </p:sp>
      <p:sp>
        <p:nvSpPr>
          <p:cNvPr id="71686" name="TextBox 9"/>
          <p:cNvSpPr txBox="1">
            <a:spLocks noChangeArrowheads="1"/>
          </p:cNvSpPr>
          <p:nvPr/>
        </p:nvSpPr>
        <p:spPr bwMode="auto">
          <a:xfrm>
            <a:off x="642938" y="500063"/>
            <a:ext cx="8001000" cy="70802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Assessment of sustainability risks </a:t>
            </a:r>
          </a:p>
        </p:txBody>
      </p:sp>
      <p:sp>
        <p:nvSpPr>
          <p:cNvPr id="71687" name="TextBox 11"/>
          <p:cNvSpPr txBox="1">
            <a:spLocks noChangeArrowheads="1"/>
          </p:cNvSpPr>
          <p:nvPr/>
        </p:nvSpPr>
        <p:spPr bwMode="auto">
          <a:xfrm>
            <a:off x="357188" y="5072063"/>
            <a:ext cx="8286750" cy="369887"/>
          </a:xfrm>
          <a:prstGeom prst="rect">
            <a:avLst/>
          </a:prstGeom>
          <a:noFill/>
          <a:ln w="9525">
            <a:noFill/>
            <a:miter lim="800000"/>
            <a:headEnd/>
            <a:tailEnd/>
          </a:ln>
        </p:spPr>
        <p:txBody>
          <a:bodyPr>
            <a:spAutoFit/>
          </a:bodyPr>
          <a:lstStyle/>
          <a:p>
            <a:endParaRPr lang="en-GB">
              <a:latin typeface="Calibri" pitchFamily="34" charset="0"/>
            </a:endParaRPr>
          </a:p>
        </p:txBody>
      </p:sp>
      <p:sp>
        <p:nvSpPr>
          <p:cNvPr id="71688" name="TextBox 14"/>
          <p:cNvSpPr txBox="1">
            <a:spLocks noChangeArrowheads="1"/>
          </p:cNvSpPr>
          <p:nvPr/>
        </p:nvSpPr>
        <p:spPr bwMode="auto">
          <a:xfrm>
            <a:off x="285750" y="2000250"/>
            <a:ext cx="8429625" cy="4032250"/>
          </a:xfrm>
          <a:prstGeom prst="rect">
            <a:avLst/>
          </a:prstGeom>
          <a:noFill/>
          <a:ln w="9525">
            <a:noFill/>
            <a:miter lim="800000"/>
            <a:headEnd/>
            <a:tailEnd/>
          </a:ln>
        </p:spPr>
        <p:txBody>
          <a:bodyPr>
            <a:spAutoFit/>
          </a:bodyPr>
          <a:lstStyle/>
          <a:p>
            <a:r>
              <a:rPr lang="en-GB" sz="2000" b="1">
                <a:latin typeface="Calibri" pitchFamily="34" charset="0"/>
              </a:rPr>
              <a:t>Is any stakeholder concern evident? </a:t>
            </a:r>
          </a:p>
          <a:p>
            <a:pPr>
              <a:buFont typeface="Arial" charset="0"/>
              <a:buChar char="•"/>
            </a:pPr>
            <a:r>
              <a:rPr lang="en-GB" sz="2000">
                <a:latin typeface="Calibri" pitchFamily="34" charset="0"/>
              </a:rPr>
              <a:t> Management</a:t>
            </a:r>
          </a:p>
          <a:p>
            <a:pPr>
              <a:buFont typeface="Arial" charset="0"/>
              <a:buChar char="•"/>
            </a:pPr>
            <a:r>
              <a:rPr lang="en-GB" sz="2000">
                <a:latin typeface="Calibri" pitchFamily="34" charset="0"/>
              </a:rPr>
              <a:t> Employees</a:t>
            </a:r>
          </a:p>
          <a:p>
            <a:pPr>
              <a:buFont typeface="Arial" charset="0"/>
              <a:buChar char="•"/>
            </a:pPr>
            <a:r>
              <a:rPr lang="en-GB" sz="2000">
                <a:latin typeface="Calibri" pitchFamily="34" charset="0"/>
              </a:rPr>
              <a:t> Students</a:t>
            </a:r>
          </a:p>
          <a:p>
            <a:pPr>
              <a:buFont typeface="Arial" charset="0"/>
              <a:buChar char="•"/>
            </a:pPr>
            <a:r>
              <a:rPr lang="en-GB" sz="2000">
                <a:latin typeface="Calibri" pitchFamily="34" charset="0"/>
              </a:rPr>
              <a:t> Local Community</a:t>
            </a:r>
          </a:p>
          <a:p>
            <a:pPr>
              <a:buFont typeface="Arial" charset="0"/>
              <a:buChar char="•"/>
            </a:pPr>
            <a:r>
              <a:rPr lang="en-GB" sz="2000">
                <a:latin typeface="Calibri" pitchFamily="34" charset="0"/>
              </a:rPr>
              <a:t> Local Authorities/ Environment Agency</a:t>
            </a:r>
          </a:p>
          <a:p>
            <a:pPr>
              <a:buFont typeface="Arial" charset="0"/>
              <a:buChar char="•"/>
            </a:pPr>
            <a:r>
              <a:rPr lang="en-GB" sz="2000">
                <a:latin typeface="Calibri" pitchFamily="34" charset="0"/>
              </a:rPr>
              <a:t> Strategic Business Partners</a:t>
            </a:r>
          </a:p>
          <a:p>
            <a:pPr>
              <a:buFont typeface="Arial" charset="0"/>
              <a:buChar char="•"/>
            </a:pPr>
            <a:r>
              <a:rPr lang="en-GB" sz="2000">
                <a:latin typeface="Calibri" pitchFamily="34" charset="0"/>
              </a:rPr>
              <a:t> Professional Bodies</a:t>
            </a:r>
          </a:p>
          <a:p>
            <a:pPr>
              <a:buFont typeface="Arial" charset="0"/>
              <a:buChar char="•"/>
            </a:pPr>
            <a:r>
              <a:rPr lang="en-GB" sz="2000">
                <a:latin typeface="Calibri" pitchFamily="34" charset="0"/>
              </a:rPr>
              <a:t> Funding Bodies</a:t>
            </a:r>
          </a:p>
          <a:p>
            <a:pPr>
              <a:buFont typeface="Arial" charset="0"/>
              <a:buChar char="•"/>
            </a:pPr>
            <a:endParaRPr lang="en-GB" sz="2000">
              <a:latin typeface="Calibri" pitchFamily="34" charset="0"/>
            </a:endParaRPr>
          </a:p>
          <a:p>
            <a:r>
              <a:rPr lang="en-GB" sz="2000" b="1">
                <a:latin typeface="Calibri" pitchFamily="34" charset="0"/>
              </a:rPr>
              <a:t>Input to risk register – would this effect your high risk contract list?</a:t>
            </a: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E9B89286-24C8-444E-8F10-EDB7590F57C6}" type="slidenum">
              <a:rPr lang="en-US">
                <a:solidFill>
                  <a:srgbClr val="66574B"/>
                </a:solidFill>
              </a:rPr>
              <a:pPr fontAlgn="base">
                <a:spcBef>
                  <a:spcPct val="0"/>
                </a:spcBef>
                <a:spcAft>
                  <a:spcPct val="0"/>
                </a:spcAft>
              </a:pPr>
              <a:t>3</a:t>
            </a:fld>
            <a:endParaRPr lang="en-US">
              <a:solidFill>
                <a:srgbClr val="66574B"/>
              </a:solidFill>
            </a:endParaRPr>
          </a:p>
        </p:txBody>
      </p:sp>
      <p:sp>
        <p:nvSpPr>
          <p:cNvPr id="18435" name="TextBox 10"/>
          <p:cNvSpPr txBox="1">
            <a:spLocks noChangeArrowheads="1"/>
          </p:cNvSpPr>
          <p:nvPr/>
        </p:nvSpPr>
        <p:spPr bwMode="auto">
          <a:xfrm>
            <a:off x="685800" y="457200"/>
            <a:ext cx="7100888" cy="1200150"/>
          </a:xfrm>
          <a:prstGeom prst="rect">
            <a:avLst/>
          </a:prstGeom>
          <a:noFill/>
          <a:ln w="9525">
            <a:noFill/>
            <a:miter lim="800000"/>
            <a:headEnd/>
            <a:tailEnd/>
          </a:ln>
        </p:spPr>
        <p:txBody>
          <a:bodyPr>
            <a:spAutoFit/>
          </a:bodyPr>
          <a:lstStyle/>
          <a:p>
            <a:r>
              <a:rPr lang="en-US" sz="3600" b="1">
                <a:solidFill>
                  <a:schemeClr val="bg1"/>
                </a:solidFill>
                <a:latin typeface="Calibri" pitchFamily="34" charset="0"/>
              </a:rPr>
              <a:t>Recap on sustainable procurement principles</a:t>
            </a:r>
          </a:p>
        </p:txBody>
      </p:sp>
      <p:sp>
        <p:nvSpPr>
          <p:cNvPr id="18436"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pic>
        <p:nvPicPr>
          <p:cNvPr id="18437" name="Picture 11" descr="Revise_logo_lores.jpg"/>
          <p:cNvPicPr>
            <a:picLocks noChangeAspect="1" noChangeArrowheads="1"/>
          </p:cNvPicPr>
          <p:nvPr/>
        </p:nvPicPr>
        <p:blipFill>
          <a:blip r:embed="rId3"/>
          <a:srcRect/>
          <a:stretch>
            <a:fillRect/>
          </a:stretch>
        </p:blipFill>
        <p:spPr bwMode="auto">
          <a:xfrm>
            <a:off x="0" y="6159500"/>
            <a:ext cx="1955800" cy="698500"/>
          </a:xfrm>
          <a:prstGeom prst="rect">
            <a:avLst/>
          </a:prstGeom>
          <a:noFill/>
          <a:ln w="9525">
            <a:noFill/>
            <a:miter lim="800000"/>
            <a:headEnd/>
            <a:tailEnd/>
          </a:ln>
        </p:spPr>
      </p:pic>
      <p:sp>
        <p:nvSpPr>
          <p:cNvPr id="18438" name="TextBox 8"/>
          <p:cNvSpPr txBox="1">
            <a:spLocks noChangeArrowheads="1"/>
          </p:cNvSpPr>
          <p:nvPr/>
        </p:nvSpPr>
        <p:spPr bwMode="auto">
          <a:xfrm>
            <a:off x="285750" y="1928813"/>
            <a:ext cx="8358188" cy="3940175"/>
          </a:xfrm>
          <a:prstGeom prst="rect">
            <a:avLst/>
          </a:prstGeom>
          <a:noFill/>
          <a:ln w="9525">
            <a:noFill/>
            <a:miter lim="800000"/>
            <a:headEnd/>
            <a:tailEnd/>
          </a:ln>
        </p:spPr>
        <p:txBody>
          <a:bodyPr>
            <a:spAutoFit/>
          </a:bodyPr>
          <a:lstStyle/>
          <a:p>
            <a:r>
              <a:rPr lang="en-GB" sz="2800" b="1">
                <a:solidFill>
                  <a:srgbClr val="66574B"/>
                </a:solidFill>
                <a:latin typeface="Calibri" pitchFamily="34" charset="0"/>
              </a:rPr>
              <a:t>M</a:t>
            </a:r>
            <a:r>
              <a:rPr lang="en-GB" sz="2800" b="1">
                <a:latin typeface="Calibri" pitchFamily="34" charset="0"/>
              </a:rPr>
              <a:t>inimising environmental and social impacts of purchases in balance with economic factors</a:t>
            </a:r>
          </a:p>
          <a:p>
            <a:endParaRPr lang="en-GB" sz="2800" b="1">
              <a:latin typeface="Calibri" pitchFamily="34" charset="0"/>
            </a:endParaRPr>
          </a:p>
          <a:p>
            <a:r>
              <a:rPr lang="en-GB" sz="2800">
                <a:latin typeface="Calibri" pitchFamily="34" charset="0"/>
              </a:rPr>
              <a:t>“Procurement to support wider </a:t>
            </a:r>
          </a:p>
          <a:p>
            <a:r>
              <a:rPr lang="en-GB" sz="2800">
                <a:latin typeface="Calibri" pitchFamily="34" charset="0"/>
              </a:rPr>
              <a:t>economic, social and environmental </a:t>
            </a:r>
          </a:p>
          <a:p>
            <a:r>
              <a:rPr lang="en-GB" sz="2800">
                <a:latin typeface="Calibri" pitchFamily="34" charset="0"/>
              </a:rPr>
              <a:t>objectives in ways that offer</a:t>
            </a:r>
          </a:p>
          <a:p>
            <a:r>
              <a:rPr lang="en-GB" sz="2800">
                <a:latin typeface="Calibri" pitchFamily="34" charset="0"/>
              </a:rPr>
              <a:t> real long-term value”.</a:t>
            </a:r>
            <a:br>
              <a:rPr lang="en-GB" sz="2800">
                <a:latin typeface="Calibri" pitchFamily="34" charset="0"/>
              </a:rPr>
            </a:br>
            <a:r>
              <a:rPr lang="en-GB">
                <a:latin typeface="Calibri" pitchFamily="34" charset="0"/>
              </a:rPr>
              <a:t>UK Government </a:t>
            </a:r>
            <a:br>
              <a:rPr lang="en-GB">
                <a:latin typeface="Calibri" pitchFamily="34" charset="0"/>
              </a:rPr>
            </a:br>
            <a:r>
              <a:rPr lang="en-GB">
                <a:latin typeface="Calibri" pitchFamily="34" charset="0"/>
              </a:rPr>
              <a:t>Sustainable Procurement</a:t>
            </a:r>
            <a:br>
              <a:rPr lang="en-GB">
                <a:latin typeface="Calibri" pitchFamily="34" charset="0"/>
              </a:rPr>
            </a:br>
            <a:r>
              <a:rPr lang="en-GB">
                <a:latin typeface="Calibri" pitchFamily="34" charset="0"/>
              </a:rPr>
              <a:t>Task force </a:t>
            </a:r>
          </a:p>
        </p:txBody>
      </p:sp>
      <p:pic>
        <p:nvPicPr>
          <p:cNvPr id="18439" name="Picture 2" descr="http://www.ac-nancy-metz.fr/enseign/anglais/Henry/Sustainable.png"/>
          <p:cNvPicPr>
            <a:picLocks noChangeAspect="1" noChangeArrowheads="1"/>
          </p:cNvPicPr>
          <p:nvPr/>
        </p:nvPicPr>
        <p:blipFill>
          <a:blip r:embed="rId4"/>
          <a:srcRect/>
          <a:stretch>
            <a:fillRect/>
          </a:stretch>
        </p:blipFill>
        <p:spPr bwMode="auto">
          <a:xfrm>
            <a:off x="4486275" y="3143250"/>
            <a:ext cx="4657725"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730"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71454A1-C559-4092-8D75-84126C9C5D2C}" type="slidenum">
              <a:rPr lang="en-US">
                <a:solidFill>
                  <a:srgbClr val="66574B"/>
                </a:solidFill>
              </a:rPr>
              <a:pPr fontAlgn="base">
                <a:spcBef>
                  <a:spcPct val="0"/>
                </a:spcBef>
                <a:spcAft>
                  <a:spcPct val="0"/>
                </a:spcAft>
              </a:pPr>
              <a:t>30</a:t>
            </a:fld>
            <a:endParaRPr lang="en-US">
              <a:solidFill>
                <a:srgbClr val="66574B"/>
              </a:solidFill>
            </a:endParaRPr>
          </a:p>
        </p:txBody>
      </p:sp>
      <p:sp>
        <p:nvSpPr>
          <p:cNvPr id="73731" name="TextBox 10"/>
          <p:cNvSpPr txBox="1">
            <a:spLocks noChangeArrowheads="1"/>
          </p:cNvSpPr>
          <p:nvPr/>
        </p:nvSpPr>
        <p:spPr bwMode="auto">
          <a:xfrm>
            <a:off x="685800" y="457200"/>
            <a:ext cx="7772400" cy="132397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Manage risk throughout the procurement process</a:t>
            </a:r>
          </a:p>
        </p:txBody>
      </p:sp>
      <p:sp>
        <p:nvSpPr>
          <p:cNvPr id="73732"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3734"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73735" name="TextBox 8"/>
          <p:cNvSpPr txBox="1">
            <a:spLocks noChangeArrowheads="1"/>
          </p:cNvSpPr>
          <p:nvPr/>
        </p:nvSpPr>
        <p:spPr bwMode="auto">
          <a:xfrm>
            <a:off x="285750" y="1928813"/>
            <a:ext cx="8429625"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73736" name="TextBox 11"/>
          <p:cNvSpPr txBox="1">
            <a:spLocks noChangeArrowheads="1"/>
          </p:cNvSpPr>
          <p:nvPr/>
        </p:nvSpPr>
        <p:spPr bwMode="auto">
          <a:xfrm>
            <a:off x="285750" y="1857375"/>
            <a:ext cx="8358188"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graphicFrame>
        <p:nvGraphicFramePr>
          <p:cNvPr id="16" name="Diagram 15"/>
          <p:cNvGraphicFramePr/>
          <p:nvPr/>
        </p:nvGraphicFramePr>
        <p:xfrm>
          <a:off x="285720" y="1928802"/>
          <a:ext cx="8286808" cy="492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285728"/>
          <a:ext cx="822960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2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1FBDBD3-FEB7-4631-9680-A05D1920F072}" type="slidenum">
              <a:rPr lang="en-US">
                <a:solidFill>
                  <a:srgbClr val="66574B"/>
                </a:solidFill>
              </a:rPr>
              <a:pPr fontAlgn="base">
                <a:spcBef>
                  <a:spcPct val="0"/>
                </a:spcBef>
                <a:spcAft>
                  <a:spcPct val="0"/>
                </a:spcAft>
              </a:pPr>
              <a:t>32</a:t>
            </a:fld>
            <a:endParaRPr lang="en-US">
              <a:solidFill>
                <a:srgbClr val="66574B"/>
              </a:solidFill>
            </a:endParaRPr>
          </a:p>
        </p:txBody>
      </p:sp>
      <p:sp>
        <p:nvSpPr>
          <p:cNvPr id="77827" name="TextBox 10"/>
          <p:cNvSpPr txBox="1">
            <a:spLocks noChangeArrowheads="1"/>
          </p:cNvSpPr>
          <p:nvPr/>
        </p:nvSpPr>
        <p:spPr bwMode="auto">
          <a:xfrm>
            <a:off x="685800" y="457200"/>
            <a:ext cx="7772400" cy="132397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Manage risk throughout the procurement process</a:t>
            </a:r>
          </a:p>
        </p:txBody>
      </p:sp>
      <p:sp>
        <p:nvSpPr>
          <p:cNvPr id="77828"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7830"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77831" name="TextBox 8"/>
          <p:cNvSpPr txBox="1">
            <a:spLocks noChangeArrowheads="1"/>
          </p:cNvSpPr>
          <p:nvPr/>
        </p:nvSpPr>
        <p:spPr bwMode="auto">
          <a:xfrm>
            <a:off x="285750" y="1928813"/>
            <a:ext cx="8429625"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77832" name="TextBox 11"/>
          <p:cNvSpPr txBox="1">
            <a:spLocks noChangeArrowheads="1"/>
          </p:cNvSpPr>
          <p:nvPr/>
        </p:nvSpPr>
        <p:spPr bwMode="auto">
          <a:xfrm>
            <a:off x="285750" y="1857375"/>
            <a:ext cx="8358188"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77833" name="TextBox 14"/>
          <p:cNvSpPr txBox="1">
            <a:spLocks noChangeArrowheads="1"/>
          </p:cNvSpPr>
          <p:nvPr/>
        </p:nvSpPr>
        <p:spPr bwMode="auto">
          <a:xfrm>
            <a:off x="285750" y="1857375"/>
            <a:ext cx="8501063" cy="5078413"/>
          </a:xfrm>
          <a:prstGeom prst="rect">
            <a:avLst/>
          </a:prstGeom>
          <a:noFill/>
          <a:ln w="9525">
            <a:noFill/>
            <a:miter lim="800000"/>
            <a:headEnd/>
            <a:tailEnd/>
          </a:ln>
        </p:spPr>
        <p:txBody>
          <a:bodyPr>
            <a:spAutoFit/>
          </a:bodyPr>
          <a:lstStyle/>
          <a:p>
            <a:r>
              <a:rPr lang="en-GB">
                <a:latin typeface="Calibri" pitchFamily="34" charset="0"/>
              </a:rPr>
              <a:t>In groups outline some examples of how you could apply management actions throughout the procurement process to some of your high risk contracts. Translate these actions into objectives and targets.</a:t>
            </a:r>
          </a:p>
          <a:p>
            <a:endParaRPr lang="en-GB">
              <a:latin typeface="Calibri" pitchFamily="34" charset="0"/>
            </a:endParaRPr>
          </a:p>
          <a:p>
            <a:r>
              <a:rPr lang="en-GB" b="1">
                <a:latin typeface="Calibri" pitchFamily="34" charset="0"/>
              </a:rPr>
              <a:t>Example: Identification of need.</a:t>
            </a:r>
          </a:p>
          <a:p>
            <a:endParaRPr lang="en-GB">
              <a:latin typeface="Calibri" pitchFamily="34" charset="0"/>
            </a:endParaRPr>
          </a:p>
          <a:p>
            <a:r>
              <a:rPr lang="en-GB">
                <a:latin typeface="Calibri" pitchFamily="34" charset="0"/>
              </a:rPr>
              <a:t>High risk contract: Copier Paper</a:t>
            </a:r>
          </a:p>
          <a:p>
            <a:pPr>
              <a:buFont typeface="Arial" charset="0"/>
              <a:buChar char="•"/>
            </a:pPr>
            <a:r>
              <a:rPr lang="en-GB">
                <a:latin typeface="Calibri" pitchFamily="34" charset="0"/>
              </a:rPr>
              <a:t> Reduction of need through utilisation of electronic resources</a:t>
            </a:r>
          </a:p>
          <a:p>
            <a:r>
              <a:rPr lang="en-GB">
                <a:latin typeface="Calibri" pitchFamily="34" charset="0"/>
              </a:rPr>
              <a:t>Implement ‘think before you print’ campaign for support and academic staff by July 2010</a:t>
            </a:r>
          </a:p>
          <a:p>
            <a:endParaRPr lang="en-GB">
              <a:latin typeface="Calibri" pitchFamily="34" charset="0"/>
            </a:endParaRPr>
          </a:p>
          <a:p>
            <a:pPr>
              <a:buFont typeface="Arial" charset="0"/>
              <a:buChar char="•"/>
            </a:pPr>
            <a:r>
              <a:rPr lang="en-GB">
                <a:latin typeface="Calibri" pitchFamily="34" charset="0"/>
              </a:rPr>
              <a:t> Reduction of need through duplex printing</a:t>
            </a:r>
          </a:p>
          <a:p>
            <a:r>
              <a:rPr lang="en-GB">
                <a:latin typeface="Calibri" pitchFamily="34" charset="0"/>
              </a:rPr>
              <a:t>Procure duplex printing units for 50% of LRC printers by Dec 2010: Responsibility: Procurement assistant and LRC technician </a:t>
            </a:r>
          </a:p>
          <a:p>
            <a:pPr>
              <a:buFont typeface="Arial" charset="0"/>
              <a:buChar char="•"/>
            </a:pPr>
            <a:endParaRPr lang="en-GB">
              <a:latin typeface="Calibri" pitchFamily="34" charset="0"/>
            </a:endParaRPr>
          </a:p>
          <a:p>
            <a:pPr>
              <a:buFont typeface="Arial" charset="0"/>
              <a:buChar char="•"/>
            </a:pPr>
            <a:r>
              <a:rPr lang="en-GB">
                <a:latin typeface="Calibri" pitchFamily="34" charset="0"/>
              </a:rPr>
              <a:t> Reduction in incentives for bulk buying </a:t>
            </a:r>
          </a:p>
          <a:p>
            <a:r>
              <a:rPr lang="en-GB">
                <a:latin typeface="Calibri" pitchFamily="34" charset="0"/>
              </a:rPr>
              <a:t>Discontinue incentives for bulk internal reprographics by Dec 2010. Responsibility: Procurement Assistant and Head of Reprographics</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87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AD1DFA9-3E3A-4761-AC02-AFD90214573C}" type="slidenum">
              <a:rPr lang="en-US">
                <a:solidFill>
                  <a:srgbClr val="66574B"/>
                </a:solidFill>
              </a:rPr>
              <a:pPr fontAlgn="base">
                <a:spcBef>
                  <a:spcPct val="0"/>
                </a:spcBef>
                <a:spcAft>
                  <a:spcPct val="0"/>
                </a:spcAft>
              </a:pPr>
              <a:t>33</a:t>
            </a:fld>
            <a:endParaRPr lang="en-US">
              <a:solidFill>
                <a:srgbClr val="66574B"/>
              </a:solidFill>
            </a:endParaRPr>
          </a:p>
        </p:txBody>
      </p:sp>
      <p:sp>
        <p:nvSpPr>
          <p:cNvPr id="79875"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Action Plan Tool</a:t>
            </a:r>
          </a:p>
        </p:txBody>
      </p:sp>
      <p:sp>
        <p:nvSpPr>
          <p:cNvPr id="79876"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9878"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79879" name="TextBox 8"/>
          <p:cNvSpPr txBox="1">
            <a:spLocks noChangeArrowheads="1"/>
          </p:cNvSpPr>
          <p:nvPr/>
        </p:nvSpPr>
        <p:spPr bwMode="auto">
          <a:xfrm>
            <a:off x="285750" y="1928813"/>
            <a:ext cx="8429625"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79880" name="TextBox 11"/>
          <p:cNvSpPr txBox="1">
            <a:spLocks noChangeArrowheads="1"/>
          </p:cNvSpPr>
          <p:nvPr/>
        </p:nvSpPr>
        <p:spPr bwMode="auto">
          <a:xfrm>
            <a:off x="285750" y="1857375"/>
            <a:ext cx="8358188"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pic>
        <p:nvPicPr>
          <p:cNvPr id="79881" name="Picture 1"/>
          <p:cNvPicPr>
            <a:picLocks noChangeAspect="1" noChangeArrowheads="1"/>
          </p:cNvPicPr>
          <p:nvPr/>
        </p:nvPicPr>
        <p:blipFill>
          <a:blip r:embed="rId3"/>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22"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94E5817-4710-4A02-985B-BF7F480483BE}" type="slidenum">
              <a:rPr lang="en-US">
                <a:solidFill>
                  <a:srgbClr val="66574B"/>
                </a:solidFill>
              </a:rPr>
              <a:pPr fontAlgn="base">
                <a:spcBef>
                  <a:spcPct val="0"/>
                </a:spcBef>
                <a:spcAft>
                  <a:spcPct val="0"/>
                </a:spcAft>
              </a:pPr>
              <a:t>34</a:t>
            </a:fld>
            <a:endParaRPr lang="en-US">
              <a:solidFill>
                <a:srgbClr val="66574B"/>
              </a:solidFill>
            </a:endParaRPr>
          </a:p>
        </p:txBody>
      </p:sp>
      <p:sp>
        <p:nvSpPr>
          <p:cNvPr id="81923"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Supplier engagement </a:t>
            </a:r>
            <a:endParaRPr lang="en-US" sz="4000" b="1">
              <a:solidFill>
                <a:schemeClr val="bg1"/>
              </a:solidFill>
              <a:latin typeface="Calibri" pitchFamily="34" charset="0"/>
            </a:endParaRPr>
          </a:p>
        </p:txBody>
      </p:sp>
      <p:sp>
        <p:nvSpPr>
          <p:cNvPr id="81924" name="TextBox 12"/>
          <p:cNvSpPr txBox="1">
            <a:spLocks noChangeArrowheads="1"/>
          </p:cNvSpPr>
          <p:nvPr/>
        </p:nvSpPr>
        <p:spPr bwMode="auto">
          <a:xfrm>
            <a:off x="285750" y="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1926"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81927" name="TextBox 8"/>
          <p:cNvSpPr txBox="1">
            <a:spLocks noChangeArrowheads="1"/>
          </p:cNvSpPr>
          <p:nvPr/>
        </p:nvSpPr>
        <p:spPr bwMode="auto">
          <a:xfrm>
            <a:off x="285750" y="1928813"/>
            <a:ext cx="8429625"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81928" name="TextBox 11"/>
          <p:cNvSpPr txBox="1">
            <a:spLocks noChangeArrowheads="1"/>
          </p:cNvSpPr>
          <p:nvPr/>
        </p:nvSpPr>
        <p:spPr bwMode="auto">
          <a:xfrm>
            <a:off x="285750" y="2000250"/>
            <a:ext cx="8358188" cy="3692525"/>
          </a:xfrm>
          <a:prstGeom prst="rect">
            <a:avLst/>
          </a:prstGeom>
          <a:noFill/>
          <a:ln w="63500">
            <a:solidFill>
              <a:srgbClr val="92D050"/>
            </a:solidFill>
            <a:miter lim="800000"/>
            <a:headEnd/>
            <a:tailEnd/>
          </a:ln>
        </p:spPr>
        <p:txBody>
          <a:bodyPr>
            <a:spAutoFit/>
          </a:bodyPr>
          <a:lstStyle/>
          <a:p>
            <a:r>
              <a:rPr lang="en-GB" sz="2400" b="1">
                <a:latin typeface="Calibri" pitchFamily="34" charset="0"/>
              </a:rPr>
              <a:t>Requirements:</a:t>
            </a:r>
          </a:p>
          <a:p>
            <a:endParaRPr lang="en-GB" sz="2400">
              <a:latin typeface="Calibri" pitchFamily="34" charset="0"/>
            </a:endParaRPr>
          </a:p>
          <a:p>
            <a:r>
              <a:rPr lang="en-GB" sz="2400">
                <a:latin typeface="Calibri" pitchFamily="34" charset="0"/>
              </a:rPr>
              <a:t>Targeted supplier engagement programme in place, promoting continual sustainability improvement</a:t>
            </a:r>
          </a:p>
          <a:p>
            <a:endParaRPr lang="en-GB" sz="2400">
              <a:latin typeface="Calibri" pitchFamily="34" charset="0"/>
            </a:endParaRPr>
          </a:p>
          <a:p>
            <a:r>
              <a:rPr lang="en-GB" sz="2400">
                <a:latin typeface="Calibri" pitchFamily="34" charset="0"/>
              </a:rPr>
              <a:t>Two way communication between procurer and supplier exists with incentives.</a:t>
            </a:r>
          </a:p>
          <a:p>
            <a:endParaRPr lang="en-GB" sz="2400">
              <a:latin typeface="Calibri" pitchFamily="34" charset="0"/>
            </a:endParaRPr>
          </a:p>
          <a:p>
            <a:r>
              <a:rPr lang="en-GB" sz="2400">
                <a:latin typeface="Calibri" pitchFamily="34" charset="0"/>
              </a:rPr>
              <a:t>Supply chain mapping for key spend areas</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970"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7482C810-FF31-447E-B020-E3EEB4AD247A}" type="slidenum">
              <a:rPr lang="en-US">
                <a:solidFill>
                  <a:srgbClr val="66574B"/>
                </a:solidFill>
              </a:rPr>
              <a:pPr fontAlgn="base">
                <a:spcBef>
                  <a:spcPct val="0"/>
                </a:spcBef>
                <a:spcAft>
                  <a:spcPct val="0"/>
                </a:spcAft>
              </a:pPr>
              <a:t>35</a:t>
            </a:fld>
            <a:endParaRPr lang="en-US">
              <a:solidFill>
                <a:srgbClr val="66574B"/>
              </a:solidFill>
            </a:endParaRPr>
          </a:p>
        </p:txBody>
      </p:sp>
      <p:sp>
        <p:nvSpPr>
          <p:cNvPr id="83971" name="TextBox 10"/>
          <p:cNvSpPr txBox="1">
            <a:spLocks noChangeArrowheads="1"/>
          </p:cNvSpPr>
          <p:nvPr/>
        </p:nvSpPr>
        <p:spPr bwMode="auto">
          <a:xfrm>
            <a:off x="685800" y="457200"/>
            <a:ext cx="7772400" cy="132397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Promoting continuous improvement in the supply chain</a:t>
            </a:r>
            <a:endParaRPr lang="en-US" sz="4000" b="1">
              <a:solidFill>
                <a:schemeClr val="bg1"/>
              </a:solidFill>
              <a:latin typeface="Calibri" pitchFamily="34" charset="0"/>
            </a:endParaRPr>
          </a:p>
        </p:txBody>
      </p:sp>
      <p:sp>
        <p:nvSpPr>
          <p:cNvPr id="83972" name="TextBox 12"/>
          <p:cNvSpPr txBox="1">
            <a:spLocks noChangeArrowheads="1"/>
          </p:cNvSpPr>
          <p:nvPr/>
        </p:nvSpPr>
        <p:spPr bwMode="auto">
          <a:xfrm>
            <a:off x="285750" y="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3974"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83975" name="TextBox 8"/>
          <p:cNvSpPr txBox="1">
            <a:spLocks noChangeArrowheads="1"/>
          </p:cNvSpPr>
          <p:nvPr/>
        </p:nvSpPr>
        <p:spPr bwMode="auto">
          <a:xfrm>
            <a:off x="285750" y="1928813"/>
            <a:ext cx="8429625"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83976" name="TextBox 11"/>
          <p:cNvSpPr txBox="1">
            <a:spLocks noChangeArrowheads="1"/>
          </p:cNvSpPr>
          <p:nvPr/>
        </p:nvSpPr>
        <p:spPr bwMode="auto">
          <a:xfrm>
            <a:off x="285750" y="1928813"/>
            <a:ext cx="8429625" cy="5386387"/>
          </a:xfrm>
          <a:prstGeom prst="rect">
            <a:avLst/>
          </a:prstGeom>
          <a:noFill/>
          <a:ln w="9525">
            <a:noFill/>
            <a:miter lim="800000"/>
            <a:headEnd/>
            <a:tailEnd/>
          </a:ln>
        </p:spPr>
        <p:txBody>
          <a:bodyPr>
            <a:spAutoFit/>
          </a:bodyPr>
          <a:lstStyle/>
          <a:p>
            <a:r>
              <a:rPr lang="en-GB" sz="2400" b="1">
                <a:latin typeface="Calibri" pitchFamily="34" charset="0"/>
              </a:rPr>
              <a:t>Focus on high risk contracts:</a:t>
            </a:r>
          </a:p>
          <a:p>
            <a:pPr>
              <a:buFont typeface="Arial" charset="0"/>
              <a:buChar char="•"/>
            </a:pPr>
            <a:r>
              <a:rPr lang="en-GB" sz="2000">
                <a:latin typeface="Calibri" pitchFamily="34" charset="0"/>
              </a:rPr>
              <a:t>  Two way communication at monthly/quarterly review</a:t>
            </a:r>
          </a:p>
          <a:p>
            <a:pPr>
              <a:buFont typeface="Arial" charset="0"/>
              <a:buChar char="•"/>
            </a:pPr>
            <a:r>
              <a:rPr lang="en-GB" sz="2000">
                <a:latin typeface="Calibri" pitchFamily="34" charset="0"/>
              </a:rPr>
              <a:t>  What are your suppliers objectives and targets?</a:t>
            </a:r>
          </a:p>
          <a:p>
            <a:pPr>
              <a:buFont typeface="Arial" charset="0"/>
              <a:buChar char="•"/>
            </a:pPr>
            <a:r>
              <a:rPr lang="en-GB" sz="2000">
                <a:latin typeface="Calibri" pitchFamily="34" charset="0"/>
              </a:rPr>
              <a:t>  Is there an EMS in place. Any other British Standards? </a:t>
            </a:r>
          </a:p>
          <a:p>
            <a:pPr>
              <a:buFont typeface="Arial" charset="0"/>
              <a:buChar char="•"/>
            </a:pPr>
            <a:r>
              <a:rPr lang="en-GB" sz="2000">
                <a:latin typeface="Calibri" pitchFamily="34" charset="0"/>
              </a:rPr>
              <a:t>  Request periodic performance reports</a:t>
            </a:r>
          </a:p>
          <a:p>
            <a:pPr>
              <a:buFont typeface="Arial" charset="0"/>
              <a:buChar char="•"/>
            </a:pPr>
            <a:r>
              <a:rPr lang="en-GB" sz="2000">
                <a:latin typeface="Calibri" pitchFamily="34" charset="0"/>
              </a:rPr>
              <a:t>  Publicise good practice</a:t>
            </a:r>
          </a:p>
          <a:p>
            <a:pPr>
              <a:buFont typeface="Arial" charset="0"/>
              <a:buChar char="•"/>
            </a:pPr>
            <a:r>
              <a:rPr lang="en-GB" sz="2000">
                <a:latin typeface="Calibri" pitchFamily="34" charset="0"/>
              </a:rPr>
              <a:t>  Specific initiatives and programmes</a:t>
            </a:r>
          </a:p>
          <a:p>
            <a:pPr>
              <a:buFont typeface="Arial" charset="0"/>
              <a:buChar char="•"/>
            </a:pPr>
            <a:endParaRPr lang="en-GB" sz="2000">
              <a:latin typeface="Calibri" pitchFamily="34" charset="0"/>
            </a:endParaRPr>
          </a:p>
          <a:p>
            <a:r>
              <a:rPr lang="en-GB" sz="2400" b="1">
                <a:latin typeface="Calibri" pitchFamily="34" charset="0"/>
              </a:rPr>
              <a:t>Agree targets</a:t>
            </a:r>
          </a:p>
          <a:p>
            <a:pPr>
              <a:buFont typeface="Arial" charset="0"/>
              <a:buChar char="•"/>
            </a:pPr>
            <a:r>
              <a:rPr lang="en-GB" sz="2000">
                <a:latin typeface="Calibri" pitchFamily="34" charset="0"/>
              </a:rPr>
              <a:t>  Process improvement e.g. reduction in waste, carbon</a:t>
            </a:r>
          </a:p>
          <a:p>
            <a:pPr>
              <a:buFont typeface="Arial" charset="0"/>
              <a:buChar char="•"/>
            </a:pPr>
            <a:r>
              <a:rPr lang="en-GB" sz="2000">
                <a:latin typeface="Calibri" pitchFamily="34" charset="0"/>
              </a:rPr>
              <a:t>  Business management e.g. Implementation of an EMS, Procurement Policy</a:t>
            </a:r>
          </a:p>
          <a:p>
            <a:pPr>
              <a:buFont typeface="Arial" charset="0"/>
              <a:buChar char="•"/>
            </a:pPr>
            <a:r>
              <a:rPr lang="en-GB" sz="2000">
                <a:latin typeface="Calibri" pitchFamily="34" charset="0"/>
              </a:rPr>
              <a:t>  Operational improvement e.g. delivery days, minimum order value</a:t>
            </a:r>
          </a:p>
          <a:p>
            <a:pPr>
              <a:buFont typeface="Arial" charset="0"/>
              <a:buChar char="•"/>
            </a:pPr>
            <a:r>
              <a:rPr lang="en-GB" sz="2000">
                <a:latin typeface="Calibri" pitchFamily="34" charset="0"/>
              </a:rPr>
              <a:t>  Behaviour change e.g. Competitions, website design</a:t>
            </a:r>
          </a:p>
          <a:p>
            <a:pPr>
              <a:buFont typeface="Arial" charset="0"/>
              <a:buChar char="•"/>
            </a:pPr>
            <a:r>
              <a:rPr lang="en-GB" sz="2000">
                <a:latin typeface="Calibri" pitchFamily="34" charset="0"/>
              </a:rPr>
              <a:t>  Core list products</a:t>
            </a:r>
          </a:p>
          <a:p>
            <a:pPr>
              <a:buFont typeface="Arial" charset="0"/>
              <a:buChar char="•"/>
            </a:pPr>
            <a:endParaRPr lang="en-GB" sz="2000">
              <a:latin typeface="Calibri" pitchFamily="34" charset="0"/>
            </a:endParaRP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018"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34520CB-BC6A-48C8-AB0F-147868BE53BE}" type="slidenum">
              <a:rPr lang="en-US">
                <a:solidFill>
                  <a:srgbClr val="66574B"/>
                </a:solidFill>
              </a:rPr>
              <a:pPr fontAlgn="base">
                <a:spcBef>
                  <a:spcPct val="0"/>
                </a:spcBef>
                <a:spcAft>
                  <a:spcPct val="0"/>
                </a:spcAft>
              </a:pPr>
              <a:t>36</a:t>
            </a:fld>
            <a:endParaRPr lang="en-US">
              <a:solidFill>
                <a:srgbClr val="66574B"/>
              </a:solidFill>
            </a:endParaRPr>
          </a:p>
        </p:txBody>
      </p:sp>
      <p:sp>
        <p:nvSpPr>
          <p:cNvPr id="86019" name="TextBox 10"/>
          <p:cNvSpPr txBox="1">
            <a:spLocks noChangeArrowheads="1"/>
          </p:cNvSpPr>
          <p:nvPr/>
        </p:nvSpPr>
        <p:spPr bwMode="auto">
          <a:xfrm>
            <a:off x="846138" y="304800"/>
            <a:ext cx="7688262"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Supplier engagement</a:t>
            </a:r>
          </a:p>
        </p:txBody>
      </p:sp>
      <p:sp>
        <p:nvSpPr>
          <p:cNvPr id="86020"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6022" name="TextBox 9"/>
          <p:cNvSpPr txBox="1">
            <a:spLocks noChangeArrowheads="1"/>
          </p:cNvSpPr>
          <p:nvPr/>
        </p:nvSpPr>
        <p:spPr bwMode="auto">
          <a:xfrm>
            <a:off x="500063" y="1184275"/>
            <a:ext cx="8596312" cy="492125"/>
          </a:xfrm>
          <a:prstGeom prst="rect">
            <a:avLst/>
          </a:prstGeom>
          <a:noFill/>
          <a:ln w="9525">
            <a:noFill/>
            <a:miter lim="800000"/>
            <a:headEnd/>
            <a:tailEnd/>
          </a:ln>
        </p:spPr>
        <p:txBody>
          <a:bodyPr>
            <a:spAutoFit/>
          </a:bodyPr>
          <a:lstStyle/>
          <a:p>
            <a:r>
              <a:rPr lang="en-GB" sz="2600">
                <a:solidFill>
                  <a:srgbClr val="66574B"/>
                </a:solidFill>
                <a:latin typeface="Calibri" pitchFamily="34" charset="0"/>
              </a:rPr>
              <a:t>Level 1-2 Supplier engagement</a:t>
            </a:r>
          </a:p>
        </p:txBody>
      </p:sp>
      <p:sp>
        <p:nvSpPr>
          <p:cNvPr id="86023" name="TextBox 16"/>
          <p:cNvSpPr txBox="1">
            <a:spLocks noChangeArrowheads="1"/>
          </p:cNvSpPr>
          <p:nvPr/>
        </p:nvSpPr>
        <p:spPr bwMode="auto">
          <a:xfrm>
            <a:off x="304800" y="1828800"/>
            <a:ext cx="8229600" cy="4832350"/>
          </a:xfrm>
          <a:prstGeom prst="rect">
            <a:avLst/>
          </a:prstGeom>
          <a:noFill/>
          <a:ln w="9525">
            <a:solidFill>
              <a:srgbClr val="C2DA47"/>
            </a:solidFill>
            <a:miter lim="800000"/>
            <a:headEnd/>
            <a:tailEnd/>
          </a:ln>
        </p:spPr>
        <p:txBody>
          <a:bodyPr>
            <a:spAutoFit/>
          </a:bodyPr>
          <a:lstStyle/>
          <a:p>
            <a:r>
              <a:rPr lang="en-GB" sz="2800" b="1">
                <a:latin typeface="Calibri" pitchFamily="34" charset="0"/>
              </a:rPr>
              <a:t>Supplier engagement DEFRA's Story </a:t>
            </a:r>
          </a:p>
          <a:p>
            <a:endParaRPr lang="en-GB" sz="2800">
              <a:latin typeface="Calibri" pitchFamily="34" charset="0"/>
            </a:endParaRPr>
          </a:p>
          <a:p>
            <a:r>
              <a:rPr lang="en-GB" sz="2800">
                <a:latin typeface="Calibri" pitchFamily="34" charset="0"/>
              </a:rPr>
              <a:t>The  Approach – developed gradually through consultation</a:t>
            </a:r>
          </a:p>
          <a:p>
            <a:endParaRPr lang="en-GB" sz="2800">
              <a:latin typeface="Calibri" pitchFamily="34" charset="0"/>
            </a:endParaRPr>
          </a:p>
          <a:p>
            <a:r>
              <a:rPr lang="en-GB" sz="2800">
                <a:latin typeface="Calibri" pitchFamily="34" charset="0"/>
              </a:rPr>
              <a:t>- Annual Conference with awards </a:t>
            </a:r>
            <a:br>
              <a:rPr lang="en-GB" sz="2800">
                <a:latin typeface="Calibri" pitchFamily="34" charset="0"/>
              </a:rPr>
            </a:br>
            <a:r>
              <a:rPr lang="en-GB" sz="2800">
                <a:latin typeface="Calibri" pitchFamily="34" charset="0"/>
              </a:rPr>
              <a:t>- Quarterly Supplier Fora</a:t>
            </a:r>
            <a:br>
              <a:rPr lang="en-GB" sz="2800">
                <a:latin typeface="Calibri" pitchFamily="34" charset="0"/>
              </a:rPr>
            </a:br>
            <a:r>
              <a:rPr lang="en-GB" sz="2800">
                <a:latin typeface="Calibri" pitchFamily="34" charset="0"/>
              </a:rPr>
              <a:t>- Group Workshops</a:t>
            </a:r>
            <a:br>
              <a:rPr lang="en-GB" sz="2800">
                <a:latin typeface="Calibri" pitchFamily="34" charset="0"/>
              </a:rPr>
            </a:br>
            <a:r>
              <a:rPr lang="en-GB" sz="2800">
                <a:latin typeface="Calibri" pitchFamily="34" charset="0"/>
              </a:rPr>
              <a:t>- Individual workshops</a:t>
            </a:r>
            <a:br>
              <a:rPr lang="en-GB" sz="2800">
                <a:latin typeface="Calibri" pitchFamily="34" charset="0"/>
              </a:rPr>
            </a:br>
            <a:r>
              <a:rPr lang="en-GB" sz="2800">
                <a:latin typeface="Calibri" pitchFamily="34" charset="0"/>
              </a:rPr>
              <a:t>- Sustainability action plans</a:t>
            </a:r>
          </a:p>
          <a:p>
            <a:r>
              <a:rPr lang="en-GB" sz="2800">
                <a:latin typeface="Calibri" pitchFamily="34" charset="0"/>
              </a:rPr>
              <a:t>- Involvement in wider sustainability strategy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A4A650FC-B1EA-4306-8E7A-05B4472D790B}" type="slidenum">
              <a:rPr lang="en-US">
                <a:solidFill>
                  <a:srgbClr val="66574B"/>
                </a:solidFill>
              </a:rPr>
              <a:pPr fontAlgn="base">
                <a:spcBef>
                  <a:spcPct val="0"/>
                </a:spcBef>
                <a:spcAft>
                  <a:spcPct val="0"/>
                </a:spcAft>
              </a:pPr>
              <a:t>37</a:t>
            </a:fld>
            <a:endParaRPr lang="en-US">
              <a:solidFill>
                <a:srgbClr val="66574B"/>
              </a:solidFill>
            </a:endParaRPr>
          </a:p>
        </p:txBody>
      </p:sp>
      <p:sp>
        <p:nvSpPr>
          <p:cNvPr id="88066" name="TextBox 10"/>
          <p:cNvSpPr txBox="1">
            <a:spLocks noChangeArrowheads="1"/>
          </p:cNvSpPr>
          <p:nvPr/>
        </p:nvSpPr>
        <p:spPr bwMode="auto">
          <a:xfrm>
            <a:off x="846138" y="304800"/>
            <a:ext cx="7688262"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Supplier engagement</a:t>
            </a:r>
          </a:p>
        </p:txBody>
      </p:sp>
      <p:sp>
        <p:nvSpPr>
          <p:cNvPr id="88067"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pic>
        <p:nvPicPr>
          <p:cNvPr id="88068" name="Picture 2" descr="City Skyscrapers in Canary Wharf"/>
          <p:cNvPicPr>
            <a:picLocks noChangeAspect="1" noChangeArrowheads="1"/>
          </p:cNvPicPr>
          <p:nvPr/>
        </p:nvPicPr>
        <p:blipFill>
          <a:blip r:embed="rId3"/>
          <a:srcRect/>
          <a:stretch>
            <a:fillRect/>
          </a:stretch>
        </p:blipFill>
        <p:spPr bwMode="auto">
          <a:xfrm>
            <a:off x="0" y="441325"/>
            <a:ext cx="9144000" cy="1487488"/>
          </a:xfrm>
          <a:prstGeom prst="rect">
            <a:avLst/>
          </a:prstGeom>
          <a:noFill/>
          <a:ln w="9525">
            <a:noFill/>
            <a:miter lim="800000"/>
            <a:headEnd/>
            <a:tailEnd/>
          </a:ln>
        </p:spPr>
      </p:pic>
      <p:sp>
        <p:nvSpPr>
          <p:cNvPr id="88069" name="TextBox 11"/>
          <p:cNvSpPr txBox="1">
            <a:spLocks noChangeArrowheads="1"/>
          </p:cNvSpPr>
          <p:nvPr/>
        </p:nvSpPr>
        <p:spPr bwMode="auto">
          <a:xfrm>
            <a:off x="304800" y="2286000"/>
            <a:ext cx="8596313" cy="4678363"/>
          </a:xfrm>
          <a:prstGeom prst="rect">
            <a:avLst/>
          </a:prstGeom>
          <a:noFill/>
          <a:ln w="9525">
            <a:noFill/>
            <a:miter lim="800000"/>
            <a:headEnd/>
            <a:tailEnd/>
          </a:ln>
        </p:spPr>
        <p:txBody>
          <a:bodyPr>
            <a:spAutoFit/>
          </a:bodyPr>
          <a:lstStyle/>
          <a:p>
            <a:r>
              <a:rPr lang="en-GB" sz="2800" b="1">
                <a:latin typeface="Calibri" pitchFamily="34" charset="0"/>
              </a:rPr>
              <a:t>Support and advice for businesses and organisations to help them reduce their sustainability impact:</a:t>
            </a:r>
          </a:p>
          <a:p>
            <a:pPr>
              <a:buFont typeface="Arial" charset="0"/>
              <a:buChar char="•"/>
            </a:pPr>
            <a:r>
              <a:rPr lang="en-GB" sz="2800">
                <a:latin typeface="Calibri" pitchFamily="34" charset="0"/>
              </a:rPr>
              <a:t> Toolkits</a:t>
            </a:r>
          </a:p>
          <a:p>
            <a:pPr>
              <a:buFont typeface="Arial" charset="0"/>
              <a:buChar char="•"/>
            </a:pPr>
            <a:r>
              <a:rPr lang="en-GB" sz="2800">
                <a:latin typeface="Calibri" pitchFamily="34" charset="0"/>
              </a:rPr>
              <a:t> Accreditation</a:t>
            </a:r>
          </a:p>
          <a:p>
            <a:pPr>
              <a:buFont typeface="Arial" charset="0"/>
              <a:buChar char="•"/>
            </a:pPr>
            <a:r>
              <a:rPr lang="en-GB" sz="2800">
                <a:latin typeface="Calibri" pitchFamily="34" charset="0"/>
              </a:rPr>
              <a:t> Awards</a:t>
            </a:r>
          </a:p>
          <a:p>
            <a:pPr>
              <a:buFont typeface="Arial" charset="0"/>
              <a:buChar char="•"/>
            </a:pPr>
            <a:r>
              <a:rPr lang="en-GB" sz="2800">
                <a:latin typeface="Calibri" pitchFamily="34" charset="0"/>
              </a:rPr>
              <a:t> Newsletter</a:t>
            </a:r>
          </a:p>
          <a:p>
            <a:pPr>
              <a:buFont typeface="Arial" charset="0"/>
              <a:buChar char="•"/>
            </a:pPr>
            <a:r>
              <a:rPr lang="en-GB" sz="2800">
                <a:latin typeface="Calibri" pitchFamily="34" charset="0"/>
              </a:rPr>
              <a:t> Free consultancy</a:t>
            </a:r>
          </a:p>
          <a:p>
            <a:pPr>
              <a:buFont typeface="Arial" charset="0"/>
              <a:buChar char="•"/>
            </a:pPr>
            <a:r>
              <a:rPr lang="en-GB" sz="2800">
                <a:latin typeface="Calibri" pitchFamily="34" charset="0"/>
              </a:rPr>
              <a:t> Promotional opportunities </a:t>
            </a:r>
          </a:p>
          <a:p>
            <a:pPr>
              <a:buFont typeface="Arial" charset="0"/>
              <a:buChar char="•"/>
            </a:pPr>
            <a:endParaRPr lang="en-GB" sz="2800">
              <a:latin typeface="Calibri" pitchFamily="34" charset="0"/>
            </a:endParaRPr>
          </a:p>
          <a:p>
            <a:pPr algn="r"/>
            <a:r>
              <a:rPr lang="en-GB">
                <a:latin typeface="Calibri" pitchFamily="34" charset="0"/>
              </a:rPr>
              <a:t>http://www.greenprocurementcode.co.uk/</a:t>
            </a: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11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77193E6-6419-4E32-B48C-06AF9853A39C}" type="slidenum">
              <a:rPr lang="en-US">
                <a:solidFill>
                  <a:srgbClr val="66574B"/>
                </a:solidFill>
              </a:rPr>
              <a:pPr fontAlgn="base">
                <a:spcBef>
                  <a:spcPct val="0"/>
                </a:spcBef>
                <a:spcAft>
                  <a:spcPct val="0"/>
                </a:spcAft>
              </a:pPr>
              <a:t>38</a:t>
            </a:fld>
            <a:endParaRPr lang="en-US">
              <a:solidFill>
                <a:srgbClr val="66574B"/>
              </a:solidFill>
            </a:endParaRPr>
          </a:p>
        </p:txBody>
      </p:sp>
      <p:sp>
        <p:nvSpPr>
          <p:cNvPr id="90115" name="TextBox 10"/>
          <p:cNvSpPr txBox="1">
            <a:spLocks noChangeArrowheads="1"/>
          </p:cNvSpPr>
          <p:nvPr/>
        </p:nvSpPr>
        <p:spPr bwMode="auto">
          <a:xfrm>
            <a:off x="685800" y="457200"/>
            <a:ext cx="7772400" cy="1323975"/>
          </a:xfrm>
          <a:prstGeom prst="rect">
            <a:avLst/>
          </a:prstGeom>
          <a:noFill/>
          <a:ln w="9525">
            <a:noFill/>
            <a:miter lim="800000"/>
            <a:headEnd/>
            <a:tailEnd/>
          </a:ln>
        </p:spPr>
        <p:txBody>
          <a:bodyPr>
            <a:spAutoFit/>
          </a:bodyPr>
          <a:lstStyle/>
          <a:p>
            <a:r>
              <a:rPr lang="en-GB" sz="4000">
                <a:solidFill>
                  <a:schemeClr val="bg1"/>
                </a:solidFill>
                <a:latin typeface="Calibri" pitchFamily="34" charset="0"/>
              </a:rPr>
              <a:t>Promoting continuous improvement in the supply chain</a:t>
            </a:r>
            <a:endParaRPr lang="en-US" sz="4000" b="1">
              <a:solidFill>
                <a:schemeClr val="bg1"/>
              </a:solidFill>
              <a:latin typeface="Calibri" pitchFamily="34" charset="0"/>
            </a:endParaRPr>
          </a:p>
        </p:txBody>
      </p:sp>
      <p:sp>
        <p:nvSpPr>
          <p:cNvPr id="90116" name="TextBox 12"/>
          <p:cNvSpPr txBox="1">
            <a:spLocks noChangeArrowheads="1"/>
          </p:cNvSpPr>
          <p:nvPr/>
        </p:nvSpPr>
        <p:spPr bwMode="auto">
          <a:xfrm>
            <a:off x="285750" y="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0118" name="TextBox 9"/>
          <p:cNvSpPr txBox="1">
            <a:spLocks noChangeArrowheads="1"/>
          </p:cNvSpPr>
          <p:nvPr/>
        </p:nvSpPr>
        <p:spPr bwMode="auto">
          <a:xfrm>
            <a:off x="311150" y="1928813"/>
            <a:ext cx="8589963" cy="1662112"/>
          </a:xfrm>
          <a:prstGeom prst="rect">
            <a:avLst/>
          </a:prstGeom>
          <a:noFill/>
          <a:ln w="9525">
            <a:noFill/>
            <a:miter lim="800000"/>
            <a:headEnd/>
            <a:tailEnd/>
          </a:ln>
        </p:spPr>
        <p:txBody>
          <a:bodyPr>
            <a:spAutoFit/>
          </a:bodyPr>
          <a:lstStyle/>
          <a:p>
            <a:endParaRPr lang="en-GB" sz="2800">
              <a:latin typeface="Calibri" pitchFamily="34" charset="0"/>
            </a:endParaRPr>
          </a:p>
          <a:p>
            <a:pPr>
              <a:buFont typeface="Arial" charset="0"/>
              <a:buChar char="•"/>
            </a:pPr>
            <a:endParaRPr lang="en-GB" sz="2800">
              <a:latin typeface="Calibri" pitchFamily="34" charset="0"/>
            </a:endParaRPr>
          </a:p>
          <a:p>
            <a:endParaRPr lang="en-GB" sz="2800">
              <a:latin typeface="Calibri" pitchFamily="34" charset="0"/>
            </a:endParaRPr>
          </a:p>
          <a:p>
            <a:endParaRPr lang="en-GB">
              <a:latin typeface="Calibri" pitchFamily="34" charset="0"/>
            </a:endParaRPr>
          </a:p>
        </p:txBody>
      </p:sp>
      <p:sp>
        <p:nvSpPr>
          <p:cNvPr id="90119" name="TextBox 8"/>
          <p:cNvSpPr txBox="1">
            <a:spLocks noChangeArrowheads="1"/>
          </p:cNvSpPr>
          <p:nvPr/>
        </p:nvSpPr>
        <p:spPr bwMode="auto">
          <a:xfrm>
            <a:off x="285750" y="1928813"/>
            <a:ext cx="8429625" cy="1200150"/>
          </a:xfrm>
          <a:prstGeom prst="rect">
            <a:avLst/>
          </a:prstGeom>
          <a:noFill/>
          <a:ln w="9525">
            <a:noFill/>
            <a:miter lim="800000"/>
            <a:headEnd/>
            <a:tailEnd/>
          </a:ln>
        </p:spPr>
        <p:txBody>
          <a:bodyPr>
            <a:spAutoFit/>
          </a:bodyPr>
          <a:lstStyle/>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90120" name="TextBox 11"/>
          <p:cNvSpPr txBox="1">
            <a:spLocks noChangeArrowheads="1"/>
          </p:cNvSpPr>
          <p:nvPr/>
        </p:nvSpPr>
        <p:spPr bwMode="auto">
          <a:xfrm>
            <a:off x="285750" y="2428875"/>
            <a:ext cx="8429625" cy="3662363"/>
          </a:xfrm>
          <a:prstGeom prst="rect">
            <a:avLst/>
          </a:prstGeom>
          <a:noFill/>
          <a:ln w="66675">
            <a:solidFill>
              <a:srgbClr val="92D050"/>
            </a:solidFill>
            <a:miter lim="800000"/>
            <a:headEnd/>
            <a:tailEnd/>
          </a:ln>
        </p:spPr>
        <p:txBody>
          <a:bodyPr>
            <a:spAutoFit/>
          </a:bodyPr>
          <a:lstStyle/>
          <a:p>
            <a:r>
              <a:rPr lang="en-GB" sz="2800" b="1">
                <a:latin typeface="Calibri" pitchFamily="34" charset="0"/>
              </a:rPr>
              <a:t>Group exercise:</a:t>
            </a:r>
          </a:p>
          <a:p>
            <a:endParaRPr lang="en-GB" sz="2800">
              <a:latin typeface="Calibri" pitchFamily="34" charset="0"/>
            </a:endParaRPr>
          </a:p>
          <a:p>
            <a:r>
              <a:rPr lang="en-GB" sz="2800">
                <a:latin typeface="Calibri" pitchFamily="34" charset="0"/>
              </a:rPr>
              <a:t>For your commodity areas outline a range of objectives and targets for your supplier engagement programme to promote continuous improvement in the supply chain.</a:t>
            </a:r>
          </a:p>
          <a:p>
            <a:endParaRPr lang="en-GB" sz="2800">
              <a:latin typeface="Calibri" pitchFamily="34" charset="0"/>
            </a:endParaRPr>
          </a:p>
          <a:p>
            <a:r>
              <a:rPr lang="en-GB" sz="2800">
                <a:latin typeface="Calibri" pitchFamily="34" charset="0"/>
              </a:rPr>
              <a:t>What incentives would you use to drive improvements.</a:t>
            </a:r>
            <a:endParaRPr lang="en-GB" sz="2000">
              <a:latin typeface="Calibri" pitchFamily="34" charset="0"/>
            </a:endParaRP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14938" y="304800"/>
            <a:ext cx="3471862"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62"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F543BEC-5714-4489-8CB3-77F91B4D8156}" type="slidenum">
              <a:rPr lang="en-US">
                <a:solidFill>
                  <a:srgbClr val="66574B"/>
                </a:solidFill>
              </a:rPr>
              <a:pPr fontAlgn="base">
                <a:spcBef>
                  <a:spcPct val="0"/>
                </a:spcBef>
                <a:spcAft>
                  <a:spcPct val="0"/>
                </a:spcAft>
              </a:pPr>
              <a:t>39</a:t>
            </a:fld>
            <a:endParaRPr lang="en-US">
              <a:solidFill>
                <a:srgbClr val="66574B"/>
              </a:solidFill>
            </a:endParaRPr>
          </a:p>
        </p:txBody>
      </p:sp>
      <p:sp>
        <p:nvSpPr>
          <p:cNvPr id="92163" name="TextBox 10"/>
          <p:cNvSpPr txBox="1">
            <a:spLocks noChangeArrowheads="1"/>
          </p:cNvSpPr>
          <p:nvPr/>
        </p:nvSpPr>
        <p:spPr bwMode="auto">
          <a:xfrm>
            <a:off x="5500688" y="304800"/>
            <a:ext cx="3033712" cy="132397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Supply chain mapping</a:t>
            </a:r>
          </a:p>
        </p:txBody>
      </p:sp>
      <p:sp>
        <p:nvSpPr>
          <p:cNvPr id="92164"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pic>
        <p:nvPicPr>
          <p:cNvPr id="92165" name="Picture 14" descr="apple iphone supply chain map.jpg"/>
          <p:cNvPicPr>
            <a:picLocks noChangeAspect="1"/>
          </p:cNvPicPr>
          <p:nvPr/>
        </p:nvPicPr>
        <p:blipFill>
          <a:blip r:embed="rId3"/>
          <a:srcRect/>
          <a:stretch>
            <a:fillRect/>
          </a:stretch>
        </p:blipFill>
        <p:spPr bwMode="auto">
          <a:xfrm>
            <a:off x="304800" y="214313"/>
            <a:ext cx="4972050" cy="6643687"/>
          </a:xfrm>
          <a:prstGeom prst="rect">
            <a:avLst/>
          </a:prstGeom>
          <a:noFill/>
          <a:ln w="9525">
            <a:noFill/>
            <a:miter lim="800000"/>
            <a:headEnd/>
            <a:tailEnd/>
          </a:ln>
        </p:spPr>
      </p:pic>
      <p:sp>
        <p:nvSpPr>
          <p:cNvPr id="92166" name="TextBox 16"/>
          <p:cNvSpPr txBox="1">
            <a:spLocks noChangeArrowheads="1"/>
          </p:cNvSpPr>
          <p:nvPr/>
        </p:nvSpPr>
        <p:spPr bwMode="auto">
          <a:xfrm>
            <a:off x="5276850" y="1828800"/>
            <a:ext cx="3624263" cy="6494463"/>
          </a:xfrm>
          <a:prstGeom prst="rect">
            <a:avLst/>
          </a:prstGeom>
          <a:noFill/>
          <a:ln w="9525">
            <a:noFill/>
            <a:miter lim="800000"/>
            <a:headEnd/>
            <a:tailEnd/>
          </a:ln>
        </p:spPr>
        <p:txBody>
          <a:bodyPr>
            <a:spAutoFit/>
          </a:bodyPr>
          <a:lstStyle/>
          <a:p>
            <a:r>
              <a:rPr lang="en-GB" sz="2200">
                <a:latin typeface="Calibri" pitchFamily="34" charset="0"/>
              </a:rPr>
              <a:t>+ Focus on key spend areas</a:t>
            </a:r>
          </a:p>
          <a:p>
            <a:endParaRPr lang="en-GB" sz="2200">
              <a:latin typeface="Calibri" pitchFamily="34" charset="0"/>
            </a:endParaRPr>
          </a:p>
          <a:p>
            <a:r>
              <a:rPr lang="en-GB" sz="2200">
                <a:latin typeface="Calibri" pitchFamily="34" charset="0"/>
              </a:rPr>
              <a:t>+ Allows identification and engagement with suppliers and processes in the supply chain</a:t>
            </a:r>
          </a:p>
          <a:p>
            <a:endParaRPr lang="en-GB" sz="2200">
              <a:latin typeface="Calibri" pitchFamily="34" charset="0"/>
            </a:endParaRPr>
          </a:p>
          <a:p>
            <a:r>
              <a:rPr lang="en-GB" sz="2200">
                <a:latin typeface="Calibri" pitchFamily="34" charset="0"/>
              </a:rPr>
              <a:t>+ Can form the basis of life cycle assessment</a:t>
            </a:r>
          </a:p>
          <a:p>
            <a:endParaRPr lang="en-GB" sz="2200">
              <a:latin typeface="Calibri" pitchFamily="34" charset="0"/>
            </a:endParaRPr>
          </a:p>
          <a:p>
            <a:r>
              <a:rPr lang="en-GB" sz="2200">
                <a:latin typeface="Calibri" pitchFamily="34" charset="0"/>
              </a:rPr>
              <a:t>+ Work in partnership with key suppliers</a:t>
            </a:r>
          </a:p>
          <a:p>
            <a:endParaRPr lang="en-GB" sz="2200">
              <a:latin typeface="Calibri" pitchFamily="34" charset="0"/>
            </a:endParaRPr>
          </a:p>
          <a:p>
            <a:r>
              <a:rPr lang="en-GB" sz="2200">
                <a:latin typeface="Calibri" pitchFamily="34" charset="0"/>
              </a:rPr>
              <a:t>+ Keep it simple</a:t>
            </a:r>
          </a:p>
          <a:p>
            <a:endParaRPr lang="en-GB" sz="2400">
              <a:latin typeface="Calibri" pitchFamily="34" charset="0"/>
            </a:endParaRPr>
          </a:p>
          <a:p>
            <a:endParaRPr lang="en-GB" sz="2400">
              <a:latin typeface="Calibri" pitchFamily="34" charset="0"/>
            </a:endParaRPr>
          </a:p>
          <a:p>
            <a:endParaRPr lang="en-GB" sz="2400">
              <a:latin typeface="Calibri" pitchFamily="34" charset="0"/>
            </a:endParaRP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2" descr="http://www.crimereduction.homeoffice.gov.uk/cctv/Good%20Practice.bmp"/>
          <p:cNvPicPr>
            <a:picLocks noChangeAspect="1" noChangeArrowheads="1"/>
          </p:cNvPicPr>
          <p:nvPr/>
        </p:nvPicPr>
        <p:blipFill>
          <a:blip r:embed="rId3"/>
          <a:srcRect/>
          <a:stretch>
            <a:fillRect/>
          </a:stretch>
        </p:blipFill>
        <p:spPr bwMode="auto">
          <a:xfrm>
            <a:off x="0" y="4371975"/>
            <a:ext cx="4643438" cy="2486025"/>
          </a:xfrm>
          <a:prstGeom prst="rect">
            <a:avLst/>
          </a:prstGeom>
          <a:noFill/>
          <a:ln w="9525">
            <a:noFill/>
            <a:miter lim="800000"/>
            <a:headEnd/>
            <a:tailEnd/>
          </a:ln>
        </p:spPr>
      </p:pic>
      <p:pic>
        <p:nvPicPr>
          <p:cNvPr id="20482" name="Picture 5" descr="179.jpg"/>
          <p:cNvPicPr>
            <a:picLocks noChangeAspect="1"/>
          </p:cNvPicPr>
          <p:nvPr/>
        </p:nvPicPr>
        <p:blipFill>
          <a:blip r:embed="rId4"/>
          <a:srcRect/>
          <a:stretch>
            <a:fillRect/>
          </a:stretch>
        </p:blipFill>
        <p:spPr bwMode="auto">
          <a:xfrm>
            <a:off x="0" y="0"/>
            <a:ext cx="3786188" cy="4568825"/>
          </a:xfrm>
          <a:prstGeom prst="rect">
            <a:avLst/>
          </a:prstGeom>
          <a:noFill/>
          <a:ln w="9525">
            <a:noFill/>
            <a:miter lim="800000"/>
            <a:headEnd/>
            <a:tailEnd/>
          </a:ln>
        </p:spPr>
      </p:pic>
      <p:pic>
        <p:nvPicPr>
          <p:cNvPr id="20483" name="Picture 8" descr="http://www.cfs-law.com/images/waste.jpg"/>
          <p:cNvPicPr>
            <a:picLocks noChangeAspect="1" noChangeArrowheads="1"/>
          </p:cNvPicPr>
          <p:nvPr/>
        </p:nvPicPr>
        <p:blipFill>
          <a:blip r:embed="rId5"/>
          <a:srcRect/>
          <a:stretch>
            <a:fillRect/>
          </a:stretch>
        </p:blipFill>
        <p:spPr bwMode="auto">
          <a:xfrm>
            <a:off x="3786188" y="0"/>
            <a:ext cx="5357812" cy="3735388"/>
          </a:xfrm>
          <a:prstGeom prst="rect">
            <a:avLst/>
          </a:prstGeom>
          <a:noFill/>
          <a:ln w="9525">
            <a:noFill/>
            <a:miter lim="800000"/>
            <a:headEnd/>
            <a:tailEnd/>
          </a:ln>
        </p:spPr>
      </p:pic>
      <p:pic>
        <p:nvPicPr>
          <p:cNvPr id="20484" name="Picture 6" descr="http://runnerforchrist.files.wordpress.com/2009/06/reputation.jpg"/>
          <p:cNvPicPr>
            <a:picLocks noChangeAspect="1" noChangeArrowheads="1"/>
          </p:cNvPicPr>
          <p:nvPr/>
        </p:nvPicPr>
        <p:blipFill>
          <a:blip r:embed="rId6"/>
          <a:srcRect/>
          <a:stretch>
            <a:fillRect/>
          </a:stretch>
        </p:blipFill>
        <p:spPr bwMode="auto">
          <a:xfrm>
            <a:off x="4678363" y="3286125"/>
            <a:ext cx="4465637" cy="3571875"/>
          </a:xfrm>
          <a:prstGeom prst="rect">
            <a:avLst/>
          </a:prstGeom>
          <a:noFill/>
          <a:ln w="9525">
            <a:noFill/>
            <a:miter lim="800000"/>
            <a:headEnd/>
            <a:tailEnd/>
          </a:ln>
        </p:spPr>
      </p:pic>
      <p:pic>
        <p:nvPicPr>
          <p:cNvPr id="20485" name="Picture 10" descr="http://www.vtsolutions.co.uk/Services/Duty_of_Care/judge.jpg"/>
          <p:cNvPicPr>
            <a:picLocks noChangeAspect="1" noChangeArrowheads="1"/>
          </p:cNvPicPr>
          <p:nvPr/>
        </p:nvPicPr>
        <p:blipFill>
          <a:blip r:embed="rId7"/>
          <a:srcRect/>
          <a:stretch>
            <a:fillRect/>
          </a:stretch>
        </p:blipFill>
        <p:spPr bwMode="auto">
          <a:xfrm>
            <a:off x="2500313" y="2428875"/>
            <a:ext cx="3619500" cy="299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10"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D662C06-E51E-4F7E-9173-E7C2FD208C90}" type="slidenum">
              <a:rPr lang="en-US">
                <a:solidFill>
                  <a:srgbClr val="66574B"/>
                </a:solidFill>
              </a:rPr>
              <a:pPr fontAlgn="base">
                <a:spcBef>
                  <a:spcPct val="0"/>
                </a:spcBef>
                <a:spcAft>
                  <a:spcPct val="0"/>
                </a:spcAft>
              </a:pPr>
              <a:t>40</a:t>
            </a:fld>
            <a:endParaRPr lang="en-US">
              <a:solidFill>
                <a:srgbClr val="66574B"/>
              </a:solidFill>
            </a:endParaRPr>
          </a:p>
        </p:txBody>
      </p:sp>
      <p:sp>
        <p:nvSpPr>
          <p:cNvPr id="94211" name="TextBox 10"/>
          <p:cNvSpPr txBox="1">
            <a:spLocks noChangeArrowheads="1"/>
          </p:cNvSpPr>
          <p:nvPr/>
        </p:nvSpPr>
        <p:spPr bwMode="auto">
          <a:xfrm>
            <a:off x="685800" y="457200"/>
            <a:ext cx="5715000" cy="923925"/>
          </a:xfrm>
          <a:prstGeom prst="rect">
            <a:avLst/>
          </a:prstGeom>
          <a:noFill/>
          <a:ln w="9525">
            <a:noFill/>
            <a:miter lim="800000"/>
            <a:headEnd/>
            <a:tailEnd/>
          </a:ln>
        </p:spPr>
        <p:txBody>
          <a:bodyPr>
            <a:spAutoFit/>
          </a:bodyPr>
          <a:lstStyle/>
          <a:p>
            <a:r>
              <a:rPr lang="en-US" sz="5400" b="1">
                <a:solidFill>
                  <a:schemeClr val="bg1"/>
                </a:solidFill>
                <a:latin typeface="Calibri" pitchFamily="34" charset="0"/>
              </a:rPr>
              <a:t>Related Guidance</a:t>
            </a:r>
          </a:p>
        </p:txBody>
      </p:sp>
      <p:sp>
        <p:nvSpPr>
          <p:cNvPr id="94212"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4214" name="Picture 8" descr="Revise_logo_lores.jpg"/>
          <p:cNvPicPr>
            <a:picLocks noChangeAspect="1" noChangeArrowheads="1"/>
          </p:cNvPicPr>
          <p:nvPr/>
        </p:nvPicPr>
        <p:blipFill>
          <a:blip r:embed="rId3"/>
          <a:srcRect/>
          <a:stretch>
            <a:fillRect/>
          </a:stretch>
        </p:blipFill>
        <p:spPr bwMode="auto">
          <a:xfrm>
            <a:off x="500063" y="5854700"/>
            <a:ext cx="1955800" cy="698500"/>
          </a:xfrm>
          <a:prstGeom prst="rect">
            <a:avLst/>
          </a:prstGeom>
          <a:noFill/>
          <a:ln w="9525">
            <a:noFill/>
            <a:miter lim="800000"/>
            <a:headEnd/>
            <a:tailEnd/>
          </a:ln>
        </p:spPr>
      </p:pic>
      <p:sp>
        <p:nvSpPr>
          <p:cNvPr id="12" name="TextBox 11"/>
          <p:cNvSpPr txBox="1"/>
          <p:nvPr/>
        </p:nvSpPr>
        <p:spPr>
          <a:xfrm>
            <a:off x="152400" y="1905000"/>
            <a:ext cx="8382000" cy="5354638"/>
          </a:xfrm>
          <a:prstGeom prst="rect">
            <a:avLst/>
          </a:prstGeom>
          <a:noFill/>
        </p:spPr>
        <p:txBody>
          <a:bodyPr>
            <a:spAutoFit/>
          </a:bodyPr>
          <a:lstStyle/>
          <a:p>
            <a:pPr fontAlgn="auto">
              <a:spcBef>
                <a:spcPts val="0"/>
              </a:spcBef>
              <a:spcAft>
                <a:spcPts val="0"/>
              </a:spcAft>
              <a:defRPr/>
            </a:pPr>
            <a:r>
              <a:rPr lang="en-GB" dirty="0">
                <a:latin typeface="+mn-lt"/>
              </a:rPr>
              <a:t>+</a:t>
            </a:r>
            <a:r>
              <a:rPr lang="en-GB" dirty="0">
                <a:latin typeface="+mj-lt"/>
                <a:ea typeface="Times New Roman" pitchFamily="18" charset="0"/>
                <a:cs typeface="Arial" pitchFamily="34" charset="0"/>
              </a:rPr>
              <a:t>Forum for the Future, Buying a Better World</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 European Commission, Buying green! A handbook on environmental public procurement.</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 Forum for the Future and HEPS , Purchasing for Sustainability Guidance for Higher Education Institutions. </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 OGC, Social Issues in Purchasing.</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 OGC, Buy green and make a difference.</a:t>
            </a:r>
          </a:p>
          <a:p>
            <a:pPr fontAlgn="auto">
              <a:spcBef>
                <a:spcPts val="0"/>
              </a:spcBef>
              <a:spcAft>
                <a:spcPts val="0"/>
              </a:spcAft>
              <a:defRPr/>
            </a:pPr>
            <a:endParaRPr lang="en-GB" dirty="0">
              <a:latin typeface="+mn-lt"/>
            </a:endParaRPr>
          </a:p>
          <a:p>
            <a:pPr fontAlgn="auto">
              <a:spcBef>
                <a:spcPts val="0"/>
              </a:spcBef>
              <a:spcAft>
                <a:spcPts val="0"/>
              </a:spcAft>
              <a:defRPr/>
            </a:pPr>
            <a:r>
              <a:rPr lang="en-GB" dirty="0">
                <a:latin typeface="+mn-lt"/>
              </a:rPr>
              <a:t>+ WRAP, Sustainable Procurement: Regional Guidelines, Sustainable Procurement: Making it happen.</a:t>
            </a:r>
          </a:p>
          <a:p>
            <a:pPr fontAlgn="auto">
              <a:spcBef>
                <a:spcPts val="0"/>
              </a:spcBef>
              <a:spcAft>
                <a:spcPts val="0"/>
              </a:spcAft>
              <a:defRPr/>
            </a:pPr>
            <a:endParaRPr lang="en-GB" dirty="0">
              <a:latin typeface="+mn-lt"/>
            </a:endParaRPr>
          </a:p>
          <a:p>
            <a:pPr fontAlgn="auto">
              <a:spcBef>
                <a:spcPts val="0"/>
              </a:spcBef>
              <a:spcAft>
                <a:spcPts val="0"/>
              </a:spcAft>
              <a:defRPr/>
            </a:pPr>
            <a:endParaRPr lang="en-GB" dirty="0">
              <a:latin typeface="+mn-lt"/>
            </a:endParaRPr>
          </a:p>
          <a:p>
            <a:pPr fontAlgn="auto">
              <a:spcBef>
                <a:spcPts val="0"/>
              </a:spcBef>
              <a:spcAft>
                <a:spcPts val="0"/>
              </a:spcAft>
              <a:defRPr/>
            </a:pPr>
            <a:endParaRPr lang="en-GB" dirty="0">
              <a:latin typeface="+mn-lt"/>
            </a:endParaRPr>
          </a:p>
          <a:p>
            <a:pPr fontAlgn="auto">
              <a:spcBef>
                <a:spcPts val="0"/>
              </a:spcBef>
              <a:spcAft>
                <a:spcPts val="0"/>
              </a:spcAft>
              <a:defRPr/>
            </a:pPr>
            <a:endParaRPr lang="en-GB" dirty="0">
              <a:latin typeface="+mn-lt"/>
            </a:endParaRPr>
          </a:p>
          <a:p>
            <a:pPr fontAlgn="auto">
              <a:spcBef>
                <a:spcPts val="0"/>
              </a:spcBef>
              <a:spcAft>
                <a:spcPts val="0"/>
              </a:spcAft>
              <a:defRPr/>
            </a:pPr>
            <a:endParaRPr lang="en-GB"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258"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6C0C3DE2-1779-4EC6-929D-91ED952A6F61}" type="slidenum">
              <a:rPr lang="en-US">
                <a:solidFill>
                  <a:srgbClr val="66574B"/>
                </a:solidFill>
              </a:rPr>
              <a:pPr fontAlgn="base">
                <a:spcBef>
                  <a:spcPct val="0"/>
                </a:spcBef>
                <a:spcAft>
                  <a:spcPct val="0"/>
                </a:spcAft>
              </a:pPr>
              <a:t>41</a:t>
            </a:fld>
            <a:endParaRPr lang="en-US">
              <a:solidFill>
                <a:srgbClr val="66574B"/>
              </a:solidFill>
            </a:endParaRPr>
          </a:p>
        </p:txBody>
      </p:sp>
      <p:sp>
        <p:nvSpPr>
          <p:cNvPr id="96259" name="TextBox 10"/>
          <p:cNvSpPr txBox="1">
            <a:spLocks noChangeArrowheads="1"/>
          </p:cNvSpPr>
          <p:nvPr/>
        </p:nvSpPr>
        <p:spPr bwMode="auto">
          <a:xfrm>
            <a:off x="685800" y="457200"/>
            <a:ext cx="7386638" cy="923925"/>
          </a:xfrm>
          <a:prstGeom prst="rect">
            <a:avLst/>
          </a:prstGeom>
          <a:noFill/>
          <a:ln w="9525">
            <a:noFill/>
            <a:miter lim="800000"/>
            <a:headEnd/>
            <a:tailEnd/>
          </a:ln>
        </p:spPr>
        <p:txBody>
          <a:bodyPr>
            <a:spAutoFit/>
          </a:bodyPr>
          <a:lstStyle/>
          <a:p>
            <a:r>
              <a:rPr lang="en-US" sz="5400" b="1">
                <a:solidFill>
                  <a:schemeClr val="bg1"/>
                </a:solidFill>
                <a:latin typeface="Calibri" pitchFamily="34" charset="0"/>
              </a:rPr>
              <a:t>Implementation Tools</a:t>
            </a:r>
          </a:p>
        </p:txBody>
      </p:sp>
      <p:sp>
        <p:nvSpPr>
          <p:cNvPr id="96260"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pic>
        <p:nvPicPr>
          <p:cNvPr id="96261" name="Picture 8" descr="Revise_logo_lores.jpg"/>
          <p:cNvPicPr>
            <a:picLocks noChangeAspect="1" noChangeArrowheads="1"/>
          </p:cNvPicPr>
          <p:nvPr/>
        </p:nvPicPr>
        <p:blipFill>
          <a:blip r:embed="rId3"/>
          <a:srcRect/>
          <a:stretch>
            <a:fillRect/>
          </a:stretch>
        </p:blipFill>
        <p:spPr bwMode="auto">
          <a:xfrm>
            <a:off x="500063" y="5854700"/>
            <a:ext cx="1955800" cy="698500"/>
          </a:xfrm>
          <a:prstGeom prst="rect">
            <a:avLst/>
          </a:prstGeom>
          <a:noFill/>
          <a:ln w="9525">
            <a:noFill/>
            <a:miter lim="800000"/>
            <a:headEnd/>
            <a:tailEnd/>
          </a:ln>
        </p:spPr>
      </p:pic>
      <p:sp>
        <p:nvSpPr>
          <p:cNvPr id="96262" name="TextBox 11"/>
          <p:cNvSpPr txBox="1">
            <a:spLocks noChangeArrowheads="1"/>
          </p:cNvSpPr>
          <p:nvPr/>
        </p:nvSpPr>
        <p:spPr bwMode="auto">
          <a:xfrm>
            <a:off x="152400" y="1905000"/>
            <a:ext cx="8382000" cy="5076825"/>
          </a:xfrm>
          <a:prstGeom prst="rect">
            <a:avLst/>
          </a:prstGeom>
          <a:noFill/>
          <a:ln w="9525">
            <a:noFill/>
            <a:miter lim="800000"/>
            <a:headEnd/>
            <a:tailEnd/>
          </a:ln>
        </p:spPr>
        <p:txBody>
          <a:bodyPr>
            <a:spAutoFit/>
          </a:bodyPr>
          <a:lstStyle/>
          <a:p>
            <a:r>
              <a:rPr lang="en-GB">
                <a:latin typeface="Calibri" pitchFamily="34" charset="0"/>
              </a:rPr>
              <a:t>+ EAUC Training Materials – Policy and Strategy, Social Issues, Supplier Engagement, Risk  Based Approach, Train the Trainer</a:t>
            </a:r>
          </a:p>
          <a:p>
            <a:r>
              <a:rPr lang="en-GB">
                <a:latin typeface="Calibri" pitchFamily="34" charset="0"/>
                <a:hlinkClick r:id="rId4"/>
              </a:rPr>
              <a:t>http://www.eauc.org.uk/training_materials</a:t>
            </a:r>
            <a:endParaRPr lang="en-GB">
              <a:latin typeface="Calibri" pitchFamily="34" charset="0"/>
            </a:endParaRPr>
          </a:p>
          <a:p>
            <a:endParaRPr lang="en-GB">
              <a:latin typeface="Calibri" pitchFamily="34" charset="0"/>
            </a:endParaRPr>
          </a:p>
          <a:p>
            <a:r>
              <a:rPr lang="en-GB">
                <a:latin typeface="Calibri" pitchFamily="34" charset="0"/>
              </a:rPr>
              <a:t>+ Forum for the Future, Sustainable Procurement tool. Available on request</a:t>
            </a:r>
          </a:p>
          <a:p>
            <a:r>
              <a:rPr lang="en-GB">
                <a:latin typeface="Calibri" pitchFamily="34" charset="0"/>
                <a:hlinkClick r:id="rId5"/>
              </a:rPr>
              <a:t>http://www.forumforthefuture.org/node/1407</a:t>
            </a:r>
            <a:endParaRPr lang="en-GB">
              <a:latin typeface="Calibri" pitchFamily="34" charset="0"/>
            </a:endParaRPr>
          </a:p>
          <a:p>
            <a:endParaRPr lang="en-GB">
              <a:latin typeface="Calibri" pitchFamily="34" charset="0"/>
            </a:endParaRPr>
          </a:p>
          <a:p>
            <a:r>
              <a:rPr lang="en-GB">
                <a:latin typeface="Calibri" pitchFamily="34" charset="0"/>
              </a:rPr>
              <a:t>+ European Commission, GPP Toolkit. Training, Action Planning, Criteria – Legal and Practical</a:t>
            </a:r>
          </a:p>
          <a:p>
            <a:r>
              <a:rPr lang="en-GB">
                <a:latin typeface="Calibri" pitchFamily="34" charset="0"/>
                <a:hlinkClick r:id="rId6"/>
              </a:rPr>
              <a:t>http://ec.europa.eu/environment/gpp/toolkit_en.htm</a:t>
            </a:r>
            <a:endParaRPr lang="en-GB">
              <a:latin typeface="Calibri" pitchFamily="34" charset="0"/>
            </a:endParaRPr>
          </a:p>
          <a:p>
            <a:endParaRPr lang="en-GB">
              <a:latin typeface="Calibri" pitchFamily="34" charset="0"/>
            </a:endParaRPr>
          </a:p>
          <a:p>
            <a:r>
              <a:rPr lang="en-GB">
                <a:latin typeface="Calibri" pitchFamily="34" charset="0"/>
              </a:rPr>
              <a:t>+ WRAP, Sustainable Procurement: Regional Guidelines,  Tools</a:t>
            </a:r>
          </a:p>
          <a:p>
            <a:r>
              <a:rPr lang="en-GB">
                <a:latin typeface="Calibri" pitchFamily="34" charset="0"/>
                <a:hlinkClick r:id="rId7"/>
              </a:rPr>
              <a:t>http://www.wrap.org.uk/nations_and_english_regions/english_regions/regional_case_studies_and_projects/sustainable_procurement_regional_guidelines/tools.html</a:t>
            </a:r>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0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249012B-7D4E-483C-82B4-09739AA2B11A}" type="slidenum">
              <a:rPr lang="en-US">
                <a:solidFill>
                  <a:srgbClr val="66574B"/>
                </a:solidFill>
              </a:rPr>
              <a:pPr fontAlgn="base">
                <a:spcBef>
                  <a:spcPct val="0"/>
                </a:spcBef>
                <a:spcAft>
                  <a:spcPct val="0"/>
                </a:spcAft>
              </a:pPr>
              <a:t>42</a:t>
            </a:fld>
            <a:endParaRPr lang="en-US">
              <a:solidFill>
                <a:srgbClr val="66574B"/>
              </a:solidFill>
            </a:endParaRPr>
          </a:p>
        </p:txBody>
      </p:sp>
      <p:sp>
        <p:nvSpPr>
          <p:cNvPr id="98307" name="TextBox 10"/>
          <p:cNvSpPr txBox="1">
            <a:spLocks noChangeArrowheads="1"/>
          </p:cNvSpPr>
          <p:nvPr/>
        </p:nvSpPr>
        <p:spPr bwMode="auto">
          <a:xfrm>
            <a:off x="685800" y="457200"/>
            <a:ext cx="7386638" cy="923925"/>
          </a:xfrm>
          <a:prstGeom prst="rect">
            <a:avLst/>
          </a:prstGeom>
          <a:noFill/>
          <a:ln w="9525">
            <a:noFill/>
            <a:miter lim="800000"/>
            <a:headEnd/>
            <a:tailEnd/>
          </a:ln>
        </p:spPr>
        <p:txBody>
          <a:bodyPr>
            <a:spAutoFit/>
          </a:bodyPr>
          <a:lstStyle/>
          <a:p>
            <a:r>
              <a:rPr lang="en-US" sz="5400" b="1">
                <a:solidFill>
                  <a:schemeClr val="bg1"/>
                </a:solidFill>
                <a:latin typeface="Calibri" pitchFamily="34" charset="0"/>
              </a:rPr>
              <a:t>Implementation Tools</a:t>
            </a:r>
          </a:p>
        </p:txBody>
      </p:sp>
      <p:sp>
        <p:nvSpPr>
          <p:cNvPr id="98308"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pic>
        <p:nvPicPr>
          <p:cNvPr id="98309" name="Picture 8" descr="Revise_logo_lores.jpg"/>
          <p:cNvPicPr>
            <a:picLocks noChangeAspect="1" noChangeArrowheads="1"/>
          </p:cNvPicPr>
          <p:nvPr/>
        </p:nvPicPr>
        <p:blipFill>
          <a:blip r:embed="rId3"/>
          <a:srcRect/>
          <a:stretch>
            <a:fillRect/>
          </a:stretch>
        </p:blipFill>
        <p:spPr bwMode="auto">
          <a:xfrm>
            <a:off x="500063" y="5854700"/>
            <a:ext cx="1955800" cy="698500"/>
          </a:xfrm>
          <a:prstGeom prst="rect">
            <a:avLst/>
          </a:prstGeom>
          <a:noFill/>
          <a:ln w="9525">
            <a:noFill/>
            <a:miter lim="800000"/>
            <a:headEnd/>
            <a:tailEnd/>
          </a:ln>
        </p:spPr>
      </p:pic>
      <p:sp>
        <p:nvSpPr>
          <p:cNvPr id="98310" name="TextBox 11"/>
          <p:cNvSpPr txBox="1">
            <a:spLocks noChangeArrowheads="1"/>
          </p:cNvSpPr>
          <p:nvPr/>
        </p:nvSpPr>
        <p:spPr bwMode="auto">
          <a:xfrm>
            <a:off x="152400" y="1905000"/>
            <a:ext cx="8382000" cy="8124825"/>
          </a:xfrm>
          <a:prstGeom prst="rect">
            <a:avLst/>
          </a:prstGeom>
          <a:noFill/>
          <a:ln w="9525">
            <a:noFill/>
            <a:miter lim="800000"/>
            <a:headEnd/>
            <a:tailEnd/>
          </a:ln>
        </p:spPr>
        <p:txBody>
          <a:bodyPr>
            <a:spAutoFit/>
          </a:bodyPr>
          <a:lstStyle/>
          <a:p>
            <a:endParaRPr lang="en-GB">
              <a:latin typeface="Calibri" pitchFamily="34" charset="0"/>
            </a:endParaRPr>
          </a:p>
          <a:p>
            <a:r>
              <a:rPr lang="en-GB">
                <a:latin typeface="Calibri" pitchFamily="34" charset="0"/>
              </a:rPr>
              <a:t>+ DEFRA. Buy Sustainable - Quick Wins.</a:t>
            </a:r>
          </a:p>
          <a:p>
            <a:r>
              <a:rPr lang="en-GB" u="sng">
                <a:latin typeface="Calibri" pitchFamily="34" charset="0"/>
                <a:hlinkClick r:id="rId4"/>
              </a:rPr>
              <a:t>http://www.defra.gov.uk/sustainable/government/what/priority/consumption-production/quickWins/</a:t>
            </a:r>
            <a:endParaRPr lang="en-GB" u="sng">
              <a:latin typeface="Calibri" pitchFamily="34" charset="0"/>
            </a:endParaRPr>
          </a:p>
          <a:p>
            <a:endParaRPr lang="en-GB" u="sng">
              <a:latin typeface="Calibri" pitchFamily="34" charset="0"/>
            </a:endParaRPr>
          </a:p>
          <a:p>
            <a:r>
              <a:rPr lang="en-GB">
                <a:latin typeface="Calibri" pitchFamily="34" charset="0"/>
              </a:rPr>
              <a:t>+ Efficiency Measurement Model </a:t>
            </a:r>
          </a:p>
          <a:p>
            <a:r>
              <a:rPr lang="en-GB" u="sng">
                <a:latin typeface="Calibri" pitchFamily="34" charset="0"/>
                <a:hlinkClick r:id="rId5"/>
              </a:rPr>
              <a:t>http://www.procureweb.ac.uk/2153</a:t>
            </a:r>
            <a:endParaRPr lang="en-GB" u="sng">
              <a:latin typeface="Calibri" pitchFamily="34" charset="0"/>
            </a:endParaRPr>
          </a:p>
          <a:p>
            <a:endParaRPr lang="en-GB" u="sng">
              <a:latin typeface="Calibri" pitchFamily="34" charset="0"/>
            </a:endParaRPr>
          </a:p>
          <a:p>
            <a:r>
              <a:rPr lang="en-GB">
                <a:latin typeface="Calibri" pitchFamily="34" charset="0"/>
              </a:rPr>
              <a:t>+ Public Sector Food Procurement Initiative, Food Procurement Tools. </a:t>
            </a:r>
          </a:p>
          <a:p>
            <a:r>
              <a:rPr lang="en-GB">
                <a:latin typeface="Calibri" pitchFamily="34" charset="0"/>
                <a:hlinkClick r:id="rId6"/>
              </a:rPr>
              <a:t>http://www.defra.gov.uk/farm/policy/sustain/procurement/resources.htm</a:t>
            </a:r>
            <a:endParaRPr lang="en-GB">
              <a:latin typeface="Calibri" pitchFamily="34" charset="0"/>
            </a:endParaRPr>
          </a:p>
          <a:p>
            <a:endParaRPr lang="en-GB" u="sng">
              <a:latin typeface="Calibri" pitchFamily="34" charset="0"/>
            </a:endParaRPr>
          </a:p>
          <a:p>
            <a:r>
              <a:rPr lang="en-GB">
                <a:latin typeface="Calibri" pitchFamily="34" charset="0"/>
              </a:rPr>
              <a:t>+ Action Sustainability, Evaluation Tool. </a:t>
            </a:r>
          </a:p>
          <a:p>
            <a:r>
              <a:rPr lang="en-GB">
                <a:latin typeface="Calibri" pitchFamily="34" charset="0"/>
                <a:hlinkClick r:id="rId7"/>
              </a:rPr>
              <a:t>http://www.actionsustainability.com/evaluation/flexible_framework/</a:t>
            </a:r>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r>
              <a:rPr lang="en-GB">
                <a:latin typeface="Calibri" pitchFamily="34" charset="0"/>
              </a:rPr>
              <a:t> </a:t>
            </a:r>
          </a:p>
          <a:p>
            <a:endParaRPr lang="en-GB" u="sng">
              <a:latin typeface="Calibri" pitchFamily="34" charset="0"/>
            </a:endParaRPr>
          </a:p>
          <a:p>
            <a:endParaRPr lang="en-GB" u="sng">
              <a:latin typeface="Calibri" pitchFamily="34" charset="0"/>
            </a:endParaRPr>
          </a:p>
          <a:p>
            <a:endParaRPr lang="en-GB">
              <a:latin typeface="Calibri" pitchFamily="34" charset="0"/>
            </a:endParaRPr>
          </a:p>
          <a:p>
            <a:endParaRPr lang="en-GB">
              <a:latin typeface="Calibri" pitchFamily="34" charset="0"/>
            </a:endParaRPr>
          </a:p>
          <a:p>
            <a:endParaRPr lang="en-GB" u="sng">
              <a:latin typeface="Calibri" pitchFamily="34" charset="0"/>
            </a:endParaRPr>
          </a:p>
          <a:p>
            <a:endParaRPr lang="en-GB" u="sng">
              <a:latin typeface="Calibri" pitchFamily="34" charset="0"/>
            </a:endParaRPr>
          </a:p>
          <a:p>
            <a:endParaRPr lang="en-GB">
              <a:latin typeface="Calibri" pitchFamily="34" charset="0"/>
            </a:endParaRPr>
          </a:p>
          <a:p>
            <a:endParaRPr lang="en-GB">
              <a:latin typeface="Calibri" pitchFamily="34" charset="0"/>
            </a:endParaRPr>
          </a:p>
          <a:p>
            <a:r>
              <a:rPr lang="en-GB">
                <a:latin typeface="Calibri" pitchFamily="34" charset="0"/>
              </a:rPr>
              <a:t> </a:t>
            </a:r>
          </a:p>
          <a:p>
            <a:endParaRPr lang="en-GB">
              <a:latin typeface="Calibri" pitchFamily="34" charset="0"/>
            </a:endParaRPr>
          </a:p>
          <a:p>
            <a:endParaRPr lang="en-GB">
              <a:latin typeface="Calibri" pitchFamily="34" charset="0"/>
            </a:endParaRPr>
          </a:p>
          <a:p>
            <a:endParaRPr lang="en-GB">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52400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35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D0914EF-7263-48D5-8E76-21113C56D22A}" type="slidenum">
              <a:rPr lang="en-US">
                <a:solidFill>
                  <a:srgbClr val="66574B"/>
                </a:solidFill>
              </a:rPr>
              <a:pPr fontAlgn="base">
                <a:spcBef>
                  <a:spcPct val="0"/>
                </a:spcBef>
                <a:spcAft>
                  <a:spcPct val="0"/>
                </a:spcAft>
              </a:pPr>
              <a:t>43</a:t>
            </a:fld>
            <a:endParaRPr lang="en-US">
              <a:solidFill>
                <a:srgbClr val="66574B"/>
              </a:solidFill>
            </a:endParaRPr>
          </a:p>
        </p:txBody>
      </p:sp>
      <p:sp>
        <p:nvSpPr>
          <p:cNvPr id="100355" name="TextBox 10"/>
          <p:cNvSpPr txBox="1">
            <a:spLocks noChangeArrowheads="1"/>
          </p:cNvSpPr>
          <p:nvPr/>
        </p:nvSpPr>
        <p:spPr bwMode="auto">
          <a:xfrm>
            <a:off x="846138" y="304800"/>
            <a:ext cx="7688262"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Help and assistance</a:t>
            </a:r>
          </a:p>
        </p:txBody>
      </p:sp>
      <p:sp>
        <p:nvSpPr>
          <p:cNvPr id="100356"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cxnSp>
        <p:nvCxnSpPr>
          <p:cNvPr id="14" name="Straight Connector 13"/>
          <p:cNvCxnSpPr/>
          <p:nvPr/>
        </p:nvCxnSpPr>
        <p:spPr>
          <a:xfrm>
            <a:off x="769938" y="1676400"/>
            <a:ext cx="7688262" cy="1588"/>
          </a:xfrm>
          <a:prstGeom prst="line">
            <a:avLst/>
          </a:prstGeom>
          <a:ln w="6350" cap="flat" cmpd="sng" algn="ctr">
            <a:solidFill>
              <a:srgbClr val="C2DA4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0358" name="TextBox 11"/>
          <p:cNvSpPr txBox="1">
            <a:spLocks noChangeArrowheads="1"/>
          </p:cNvSpPr>
          <p:nvPr/>
        </p:nvSpPr>
        <p:spPr bwMode="auto">
          <a:xfrm>
            <a:off x="304800" y="2143125"/>
            <a:ext cx="8382000" cy="5386388"/>
          </a:xfrm>
          <a:prstGeom prst="rect">
            <a:avLst/>
          </a:prstGeom>
          <a:noFill/>
          <a:ln w="9525">
            <a:noFill/>
            <a:miter lim="800000"/>
            <a:headEnd/>
            <a:tailEnd/>
          </a:ln>
        </p:spPr>
        <p:txBody>
          <a:bodyPr>
            <a:spAutoFit/>
          </a:bodyPr>
          <a:lstStyle/>
          <a:p>
            <a:endParaRPr lang="en-GB" sz="2800">
              <a:latin typeface="Calibri" pitchFamily="34" charset="0"/>
            </a:endParaRPr>
          </a:p>
          <a:p>
            <a:r>
              <a:rPr lang="en-GB" sz="2800">
                <a:latin typeface="Calibri" pitchFamily="34" charset="0"/>
              </a:rPr>
              <a:t>Delivering Sustainable Resource Solutions</a:t>
            </a:r>
          </a:p>
          <a:p>
            <a:endParaRPr lang="en-GB" sz="2800">
              <a:latin typeface="Calibri" pitchFamily="34" charset="0"/>
            </a:endParaRPr>
          </a:p>
          <a:p>
            <a:r>
              <a:rPr lang="en-GB" sz="2800">
                <a:latin typeface="Calibri" pitchFamily="34" charset="0"/>
              </a:rPr>
              <a:t>Michelle Dixon – Director</a:t>
            </a:r>
          </a:p>
          <a:p>
            <a:r>
              <a:rPr lang="en-GB" sz="2800">
                <a:latin typeface="Calibri" pitchFamily="34" charset="0"/>
              </a:rPr>
              <a:t> </a:t>
            </a:r>
          </a:p>
          <a:p>
            <a:r>
              <a:rPr lang="en-GB" sz="2800">
                <a:latin typeface="Calibri" pitchFamily="34" charset="0"/>
              </a:rPr>
              <a:t>Tel: 0845 643 1783</a:t>
            </a:r>
            <a:br>
              <a:rPr lang="en-GB" sz="2800">
                <a:latin typeface="Calibri" pitchFamily="34" charset="0"/>
              </a:rPr>
            </a:br>
            <a:r>
              <a:rPr lang="en-GB" sz="2800">
                <a:latin typeface="Calibri" pitchFamily="34" charset="0"/>
              </a:rPr>
              <a:t>Mob: 07595 820660</a:t>
            </a:r>
            <a:br>
              <a:rPr lang="en-GB" sz="2800">
                <a:latin typeface="Calibri" pitchFamily="34" charset="0"/>
              </a:rPr>
            </a:br>
            <a:r>
              <a:rPr lang="en-GB" sz="2800">
                <a:latin typeface="Calibri" pitchFamily="34" charset="0"/>
              </a:rPr>
              <a:t>Email: </a:t>
            </a:r>
            <a:r>
              <a:rPr lang="en-GB" sz="2800">
                <a:latin typeface="Calibri" pitchFamily="34" charset="0"/>
                <a:hlinkClick r:id="rId3"/>
              </a:rPr>
              <a:t>michelle.dixon@revise-eu.com</a:t>
            </a:r>
            <a:r>
              <a:rPr lang="en-GB" sz="2800">
                <a:latin typeface="Calibri" pitchFamily="34" charset="0"/>
              </a:rPr>
              <a:t/>
            </a:r>
            <a:br>
              <a:rPr lang="en-GB" sz="2800">
                <a:latin typeface="Calibri" pitchFamily="34" charset="0"/>
              </a:rPr>
            </a:br>
            <a:r>
              <a:rPr lang="en-GB" sz="2800">
                <a:latin typeface="Calibri" pitchFamily="34" charset="0"/>
              </a:rPr>
              <a:t>Web: </a:t>
            </a:r>
            <a:r>
              <a:rPr lang="en-GB" sz="2800">
                <a:latin typeface="Calibri" pitchFamily="34" charset="0"/>
                <a:hlinkClick r:id="rId4"/>
              </a:rPr>
              <a:t>www.revise-eu.com</a:t>
            </a:r>
            <a:r>
              <a:rPr lang="en-GB" sz="2800">
                <a:latin typeface="Calibri" pitchFamily="34" charset="0"/>
              </a:rPr>
              <a:t/>
            </a:r>
            <a:br>
              <a:rPr lang="en-GB" sz="2800">
                <a:latin typeface="Calibri" pitchFamily="34" charset="0"/>
              </a:rPr>
            </a:br>
            <a:endParaRPr lang="en-GB" sz="2800">
              <a:latin typeface="Calibri" pitchFamily="34" charset="0"/>
            </a:endParaRPr>
          </a:p>
          <a:p>
            <a:endParaRPr lang="en-GB" sz="2800">
              <a:latin typeface="Calibri" pitchFamily="34" charset="0"/>
            </a:endParaRPr>
          </a:p>
          <a:p>
            <a:endParaRPr lang="en-GB">
              <a:latin typeface="Calibri" pitchFamily="34" charset="0"/>
            </a:endParaRPr>
          </a:p>
          <a:p>
            <a:endParaRPr lang="en-GB">
              <a:latin typeface="Calibri" pitchFamily="34" charset="0"/>
            </a:endParaRPr>
          </a:p>
        </p:txBody>
      </p:sp>
      <p:pic>
        <p:nvPicPr>
          <p:cNvPr id="100359" name="Picture 9" descr="Revise_logo_lores.jpg"/>
          <p:cNvPicPr>
            <a:picLocks noChangeAspect="1" noChangeArrowheads="1"/>
          </p:cNvPicPr>
          <p:nvPr/>
        </p:nvPicPr>
        <p:blipFill>
          <a:blip r:embed="rId5"/>
          <a:srcRect/>
          <a:stretch>
            <a:fillRect/>
          </a:stretch>
        </p:blipFill>
        <p:spPr bwMode="auto">
          <a:xfrm>
            <a:off x="357188" y="1928813"/>
            <a:ext cx="1955800"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4" descr="http://ewasteguide.info/system/files/common/E-waste_Ghana.jpg"/>
          <p:cNvPicPr>
            <a:picLocks noChangeAspect="1" noChangeArrowheads="1"/>
          </p:cNvPicPr>
          <p:nvPr/>
        </p:nvPicPr>
        <p:blipFill>
          <a:blip r:embed="rId3"/>
          <a:srcRect/>
          <a:stretch>
            <a:fillRect/>
          </a:stretch>
        </p:blipFill>
        <p:spPr bwMode="auto">
          <a:xfrm>
            <a:off x="0" y="2786063"/>
            <a:ext cx="5441950" cy="4071937"/>
          </a:xfrm>
          <a:prstGeom prst="rect">
            <a:avLst/>
          </a:prstGeom>
          <a:noFill/>
          <a:ln w="9525">
            <a:noFill/>
            <a:miter lim="800000"/>
            <a:headEnd/>
            <a:tailEnd/>
          </a:ln>
        </p:spPr>
      </p:pic>
      <p:pic>
        <p:nvPicPr>
          <p:cNvPr id="22530" name="Picture 12" descr="http://www.reallynatural.com/pictures/climate-change.jpg"/>
          <p:cNvPicPr>
            <a:picLocks noChangeAspect="1" noChangeArrowheads="1"/>
          </p:cNvPicPr>
          <p:nvPr/>
        </p:nvPicPr>
        <p:blipFill>
          <a:blip r:embed="rId4"/>
          <a:srcRect/>
          <a:stretch>
            <a:fillRect/>
          </a:stretch>
        </p:blipFill>
        <p:spPr bwMode="auto">
          <a:xfrm>
            <a:off x="4381500" y="2214563"/>
            <a:ext cx="4762500" cy="2590800"/>
          </a:xfrm>
          <a:prstGeom prst="rect">
            <a:avLst/>
          </a:prstGeom>
          <a:noFill/>
          <a:ln w="9525">
            <a:noFill/>
            <a:miter lim="800000"/>
            <a:headEnd/>
            <a:tailEnd/>
          </a:ln>
        </p:spPr>
      </p:pic>
      <p:sp>
        <p:nvSpPr>
          <p:cNvPr id="22531" name="Title 1"/>
          <p:cNvSpPr>
            <a:spLocks noGrp="1"/>
          </p:cNvSpPr>
          <p:nvPr>
            <p:ph type="title"/>
          </p:nvPr>
        </p:nvSpPr>
        <p:spPr/>
        <p:txBody>
          <a:bodyPr/>
          <a:lstStyle/>
          <a:p>
            <a:endParaRPr lang="en-GB" smtClean="0"/>
          </a:p>
        </p:txBody>
      </p:sp>
      <p:pic>
        <p:nvPicPr>
          <p:cNvPr id="22532" name="Picture 2" descr="http://www.pnwer.org/Portals/36/health%20wellness%20articles%20-%20apple%20image.jpg"/>
          <p:cNvPicPr>
            <a:picLocks noChangeAspect="1" noChangeArrowheads="1"/>
          </p:cNvPicPr>
          <p:nvPr/>
        </p:nvPicPr>
        <p:blipFill>
          <a:blip r:embed="rId5"/>
          <a:srcRect/>
          <a:stretch>
            <a:fillRect/>
          </a:stretch>
        </p:blipFill>
        <p:spPr bwMode="auto">
          <a:xfrm>
            <a:off x="0" y="0"/>
            <a:ext cx="4500563" cy="2857500"/>
          </a:xfrm>
          <a:prstGeom prst="rect">
            <a:avLst/>
          </a:prstGeom>
          <a:noFill/>
          <a:ln w="9525">
            <a:noFill/>
            <a:miter lim="800000"/>
            <a:headEnd/>
            <a:tailEnd/>
          </a:ln>
        </p:spPr>
      </p:pic>
      <p:pic>
        <p:nvPicPr>
          <p:cNvPr id="22533" name="Picture 4" descr="http://halfdone.files.wordpress.com/2009/12/opinionated_sweatshop.jpeg"/>
          <p:cNvPicPr>
            <a:picLocks noChangeAspect="1" noChangeArrowheads="1"/>
          </p:cNvPicPr>
          <p:nvPr/>
        </p:nvPicPr>
        <p:blipFill>
          <a:blip r:embed="rId6"/>
          <a:srcRect/>
          <a:stretch>
            <a:fillRect/>
          </a:stretch>
        </p:blipFill>
        <p:spPr bwMode="auto">
          <a:xfrm>
            <a:off x="4357688" y="0"/>
            <a:ext cx="4786312" cy="2714625"/>
          </a:xfrm>
          <a:prstGeom prst="rect">
            <a:avLst/>
          </a:prstGeom>
          <a:noFill/>
          <a:ln w="9525">
            <a:noFill/>
            <a:miter lim="800000"/>
            <a:headEnd/>
            <a:tailEnd/>
          </a:ln>
        </p:spPr>
      </p:pic>
      <p:pic>
        <p:nvPicPr>
          <p:cNvPr id="22534" name="Picture 6" descr="http://earthconcern.files.wordpress.com/2009/06/air-pollution.jpg"/>
          <p:cNvPicPr>
            <a:picLocks noChangeAspect="1" noChangeArrowheads="1"/>
          </p:cNvPicPr>
          <p:nvPr/>
        </p:nvPicPr>
        <p:blipFill>
          <a:blip r:embed="rId7"/>
          <a:srcRect/>
          <a:stretch>
            <a:fillRect/>
          </a:stretch>
        </p:blipFill>
        <p:spPr bwMode="auto">
          <a:xfrm>
            <a:off x="2786063" y="4140200"/>
            <a:ext cx="3143250" cy="2717800"/>
          </a:xfrm>
          <a:prstGeom prst="rect">
            <a:avLst/>
          </a:prstGeom>
          <a:noFill/>
          <a:ln w="9525">
            <a:noFill/>
            <a:miter lim="800000"/>
            <a:headEnd/>
            <a:tailEnd/>
          </a:ln>
        </p:spPr>
      </p:pic>
      <p:pic>
        <p:nvPicPr>
          <p:cNvPr id="22535" name="Picture 18" descr="http://www.interweb.in/attachments/pc-wallpapers/15491d1221474293-nature-wallpaper-forest-wallpaper21.jpg"/>
          <p:cNvPicPr>
            <a:picLocks noChangeAspect="1" noChangeArrowheads="1"/>
          </p:cNvPicPr>
          <p:nvPr/>
        </p:nvPicPr>
        <p:blipFill>
          <a:blip r:embed="rId8"/>
          <a:srcRect/>
          <a:stretch>
            <a:fillRect/>
          </a:stretch>
        </p:blipFill>
        <p:spPr bwMode="auto">
          <a:xfrm>
            <a:off x="5715000" y="4284663"/>
            <a:ext cx="3429000" cy="257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195388"/>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78"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F767E252-2460-435C-B177-BD8429FFF6A9}" type="slidenum">
              <a:rPr lang="en-US">
                <a:solidFill>
                  <a:srgbClr val="66574B"/>
                </a:solidFill>
              </a:rPr>
              <a:pPr fontAlgn="base">
                <a:spcBef>
                  <a:spcPct val="0"/>
                </a:spcBef>
                <a:spcAft>
                  <a:spcPct val="0"/>
                </a:spcAft>
              </a:pPr>
              <a:t>6</a:t>
            </a:fld>
            <a:endParaRPr lang="en-US">
              <a:solidFill>
                <a:srgbClr val="66574B"/>
              </a:solidFill>
            </a:endParaRPr>
          </a:p>
        </p:txBody>
      </p:sp>
      <p:sp>
        <p:nvSpPr>
          <p:cNvPr id="24579" name="TextBox 10"/>
          <p:cNvSpPr txBox="1">
            <a:spLocks noChangeArrowheads="1"/>
          </p:cNvSpPr>
          <p:nvPr/>
        </p:nvSpPr>
        <p:spPr bwMode="auto">
          <a:xfrm>
            <a:off x="685800" y="457200"/>
            <a:ext cx="7100888" cy="646113"/>
          </a:xfrm>
          <a:prstGeom prst="rect">
            <a:avLst/>
          </a:prstGeom>
          <a:noFill/>
          <a:ln w="9525">
            <a:noFill/>
            <a:miter lim="800000"/>
            <a:headEnd/>
            <a:tailEnd/>
          </a:ln>
        </p:spPr>
        <p:txBody>
          <a:bodyPr>
            <a:spAutoFit/>
          </a:bodyPr>
          <a:lstStyle/>
          <a:p>
            <a:r>
              <a:rPr lang="en-US" sz="3600" b="1">
                <a:solidFill>
                  <a:schemeClr val="bg1"/>
                </a:solidFill>
                <a:latin typeface="Calibri" pitchFamily="34" charset="0"/>
              </a:rPr>
              <a:t>Hidden costs</a:t>
            </a:r>
          </a:p>
        </p:txBody>
      </p:sp>
      <p:sp>
        <p:nvSpPr>
          <p:cNvPr id="24580"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pic>
        <p:nvPicPr>
          <p:cNvPr id="24581" name="Picture 11" descr="Revise_logo_lores.jpg"/>
          <p:cNvPicPr>
            <a:picLocks noChangeAspect="1" noChangeArrowheads="1"/>
          </p:cNvPicPr>
          <p:nvPr/>
        </p:nvPicPr>
        <p:blipFill>
          <a:blip r:embed="rId3"/>
          <a:srcRect/>
          <a:stretch>
            <a:fillRect/>
          </a:stretch>
        </p:blipFill>
        <p:spPr bwMode="auto">
          <a:xfrm>
            <a:off x="0" y="6159500"/>
            <a:ext cx="1955800" cy="698500"/>
          </a:xfrm>
          <a:prstGeom prst="rect">
            <a:avLst/>
          </a:prstGeom>
          <a:noFill/>
          <a:ln w="9525">
            <a:noFill/>
            <a:miter lim="800000"/>
            <a:headEnd/>
            <a:tailEnd/>
          </a:ln>
        </p:spPr>
      </p:pic>
      <p:pic>
        <p:nvPicPr>
          <p:cNvPr id="24582" name="Picture 2" descr="http://www.limousincomputers.com/images/computer%20pic.jpg"/>
          <p:cNvPicPr>
            <a:picLocks noChangeAspect="1" noChangeArrowheads="1"/>
          </p:cNvPicPr>
          <p:nvPr/>
        </p:nvPicPr>
        <p:blipFill>
          <a:blip r:embed="rId4"/>
          <a:srcRect/>
          <a:stretch>
            <a:fillRect/>
          </a:stretch>
        </p:blipFill>
        <p:spPr bwMode="auto">
          <a:xfrm>
            <a:off x="285750" y="1857375"/>
            <a:ext cx="3929063" cy="3929063"/>
          </a:xfrm>
          <a:prstGeom prst="rect">
            <a:avLst/>
          </a:prstGeom>
          <a:noFill/>
          <a:ln w="9525">
            <a:noFill/>
            <a:miter lim="800000"/>
            <a:headEnd/>
            <a:tailEnd/>
          </a:ln>
        </p:spPr>
      </p:pic>
      <p:sp>
        <p:nvSpPr>
          <p:cNvPr id="19" name="TextBox 18"/>
          <p:cNvSpPr txBox="1">
            <a:spLocks noChangeArrowheads="1"/>
          </p:cNvSpPr>
          <p:nvPr/>
        </p:nvSpPr>
        <p:spPr bwMode="auto">
          <a:xfrm>
            <a:off x="4929188" y="1595438"/>
            <a:ext cx="3929062" cy="5262562"/>
          </a:xfrm>
          <a:prstGeom prst="rect">
            <a:avLst/>
          </a:prstGeom>
          <a:noFill/>
          <a:ln w="9525">
            <a:noFill/>
            <a:miter lim="800000"/>
            <a:headEnd/>
            <a:tailEnd/>
          </a:ln>
        </p:spPr>
        <p:txBody>
          <a:bodyPr>
            <a:spAutoFit/>
          </a:bodyPr>
          <a:lstStyle/>
          <a:p>
            <a:pPr>
              <a:buFont typeface="Arial" charset="0"/>
              <a:buChar char="•"/>
            </a:pPr>
            <a:r>
              <a:rPr lang="en-GB" sz="2400">
                <a:latin typeface="Calibri" pitchFamily="34" charset="0"/>
              </a:rPr>
              <a:t>240 kg (530 pounds) of fossil fuels</a:t>
            </a:r>
          </a:p>
          <a:p>
            <a:pPr>
              <a:buFont typeface="Arial" charset="0"/>
              <a:buChar char="•"/>
            </a:pPr>
            <a:endParaRPr lang="en-GB" sz="2400">
              <a:latin typeface="Calibri" pitchFamily="34" charset="0"/>
            </a:endParaRPr>
          </a:p>
          <a:p>
            <a:pPr>
              <a:buFont typeface="Arial" charset="0"/>
              <a:buChar char="•"/>
            </a:pPr>
            <a:r>
              <a:rPr lang="en-GB" sz="2400">
                <a:latin typeface="Calibri" pitchFamily="34" charset="0"/>
              </a:rPr>
              <a:t>22 kg (48 pounds) of chemicals</a:t>
            </a:r>
          </a:p>
          <a:p>
            <a:pPr>
              <a:buFont typeface="Arial" charset="0"/>
              <a:buChar char="•"/>
            </a:pPr>
            <a:endParaRPr lang="en-GB" sz="2400">
              <a:latin typeface="Calibri" pitchFamily="34" charset="0"/>
            </a:endParaRPr>
          </a:p>
          <a:p>
            <a:pPr>
              <a:buFont typeface="Arial" charset="0"/>
              <a:buChar char="•"/>
            </a:pPr>
            <a:r>
              <a:rPr lang="en-GB" sz="2400">
                <a:latin typeface="Calibri" pitchFamily="34" charset="0"/>
              </a:rPr>
              <a:t>1.5 tonnes of water</a:t>
            </a:r>
          </a:p>
          <a:p>
            <a:pPr>
              <a:buFont typeface="Arial" charset="0"/>
              <a:buChar char="•"/>
            </a:pPr>
            <a:endParaRPr lang="en-GB" sz="2400">
              <a:latin typeface="Calibri" pitchFamily="34" charset="0"/>
            </a:endParaRPr>
          </a:p>
          <a:p>
            <a:pPr>
              <a:buFont typeface="Arial" charset="0"/>
              <a:buChar char="•"/>
            </a:pPr>
            <a:r>
              <a:rPr lang="en-GB" sz="2400">
                <a:latin typeface="Calibri" pitchFamily="34" charset="0"/>
              </a:rPr>
              <a:t>60kg waste</a:t>
            </a:r>
          </a:p>
          <a:p>
            <a:pPr>
              <a:buFont typeface="Arial" charset="0"/>
              <a:buChar char="•"/>
            </a:pPr>
            <a:endParaRPr lang="en-GB" sz="2400">
              <a:latin typeface="Calibri" pitchFamily="34" charset="0"/>
            </a:endParaRPr>
          </a:p>
          <a:p>
            <a:pPr>
              <a:buFont typeface="Arial" charset="0"/>
              <a:buChar char="•"/>
            </a:pPr>
            <a:r>
              <a:rPr lang="en-GB" sz="2400">
                <a:latin typeface="Calibri" pitchFamily="34" charset="0"/>
              </a:rPr>
              <a:t>81%  of the energy consumed during a computer’s life cycle is during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 calcmode="lin" valueType="num">
                                      <p:cBhvr additive="base">
                                        <p:cTn id="19"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anim calcmode="lin" valueType="num">
                                      <p:cBhvr additive="base">
                                        <p:cTn id="25"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anim calcmode="lin" valueType="num">
                                      <p:cBhvr additive="base">
                                        <p:cTn id="31"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195388"/>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6"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17BB173-8CA0-4C77-8143-352AACBD6E50}" type="slidenum">
              <a:rPr lang="en-US">
                <a:solidFill>
                  <a:srgbClr val="66574B"/>
                </a:solidFill>
              </a:rPr>
              <a:pPr fontAlgn="base">
                <a:spcBef>
                  <a:spcPct val="0"/>
                </a:spcBef>
                <a:spcAft>
                  <a:spcPct val="0"/>
                </a:spcAft>
              </a:pPr>
              <a:t>7</a:t>
            </a:fld>
            <a:endParaRPr lang="en-US">
              <a:solidFill>
                <a:srgbClr val="66574B"/>
              </a:solidFill>
            </a:endParaRPr>
          </a:p>
        </p:txBody>
      </p:sp>
      <p:sp>
        <p:nvSpPr>
          <p:cNvPr id="26627" name="TextBox 10"/>
          <p:cNvSpPr txBox="1">
            <a:spLocks noChangeArrowheads="1"/>
          </p:cNvSpPr>
          <p:nvPr/>
        </p:nvSpPr>
        <p:spPr bwMode="auto">
          <a:xfrm>
            <a:off x="685800" y="457200"/>
            <a:ext cx="7100888" cy="646113"/>
          </a:xfrm>
          <a:prstGeom prst="rect">
            <a:avLst/>
          </a:prstGeom>
          <a:noFill/>
          <a:ln w="9525">
            <a:noFill/>
            <a:miter lim="800000"/>
            <a:headEnd/>
            <a:tailEnd/>
          </a:ln>
        </p:spPr>
        <p:txBody>
          <a:bodyPr>
            <a:spAutoFit/>
          </a:bodyPr>
          <a:lstStyle/>
          <a:p>
            <a:r>
              <a:rPr lang="en-US" sz="3600" b="1">
                <a:solidFill>
                  <a:schemeClr val="bg1"/>
                </a:solidFill>
                <a:latin typeface="Calibri" pitchFamily="34" charset="0"/>
              </a:rPr>
              <a:t>Our society must adapt!</a:t>
            </a:r>
          </a:p>
        </p:txBody>
      </p:sp>
      <p:sp>
        <p:nvSpPr>
          <p:cNvPr id="26628"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pic>
        <p:nvPicPr>
          <p:cNvPr id="26629" name="Picture 11" descr="Revise_logo_lores.jpg"/>
          <p:cNvPicPr>
            <a:picLocks noChangeAspect="1" noChangeArrowheads="1"/>
          </p:cNvPicPr>
          <p:nvPr/>
        </p:nvPicPr>
        <p:blipFill>
          <a:blip r:embed="rId3"/>
          <a:srcRect/>
          <a:stretch>
            <a:fillRect/>
          </a:stretch>
        </p:blipFill>
        <p:spPr bwMode="auto">
          <a:xfrm>
            <a:off x="0" y="6159500"/>
            <a:ext cx="1955800" cy="698500"/>
          </a:xfrm>
          <a:prstGeom prst="rect">
            <a:avLst/>
          </a:prstGeom>
          <a:noFill/>
          <a:ln w="9525">
            <a:noFill/>
            <a:miter lim="800000"/>
            <a:headEnd/>
            <a:tailEnd/>
          </a:ln>
        </p:spPr>
      </p:pic>
      <p:pic>
        <p:nvPicPr>
          <p:cNvPr id="26630" name="Picture 2" descr="http://upload.wikimedia.org/wikipedia/commons/9/99/Earth_Western_Hemisphere_white_background.jpg"/>
          <p:cNvPicPr>
            <a:picLocks noChangeAspect="1" noChangeArrowheads="1"/>
          </p:cNvPicPr>
          <p:nvPr/>
        </p:nvPicPr>
        <p:blipFill>
          <a:blip r:embed="rId4"/>
          <a:srcRect/>
          <a:stretch>
            <a:fillRect/>
          </a:stretch>
        </p:blipFill>
        <p:spPr bwMode="auto">
          <a:xfrm>
            <a:off x="357188" y="2143125"/>
            <a:ext cx="3429000" cy="3429000"/>
          </a:xfrm>
          <a:prstGeom prst="rect">
            <a:avLst/>
          </a:prstGeom>
          <a:noFill/>
          <a:ln w="9525">
            <a:noFill/>
            <a:miter lim="800000"/>
            <a:headEnd/>
            <a:tailEnd/>
          </a:ln>
        </p:spPr>
      </p:pic>
      <p:pic>
        <p:nvPicPr>
          <p:cNvPr id="38916" name="Picture 4" descr="http://upload.wikimedia.org/wikipedia/commons/9/99/Earth_Western_Hemisphere_white_background.jpg"/>
          <p:cNvPicPr>
            <a:picLocks noChangeAspect="1" noChangeArrowheads="1"/>
          </p:cNvPicPr>
          <p:nvPr/>
        </p:nvPicPr>
        <p:blipFill>
          <a:blip r:embed="rId4"/>
          <a:srcRect/>
          <a:stretch>
            <a:fillRect/>
          </a:stretch>
        </p:blipFill>
        <p:spPr bwMode="auto">
          <a:xfrm>
            <a:off x="4214813" y="1500188"/>
            <a:ext cx="1887537" cy="1887537"/>
          </a:xfrm>
          <a:prstGeom prst="rect">
            <a:avLst/>
          </a:prstGeom>
          <a:noFill/>
          <a:ln w="9525">
            <a:noFill/>
            <a:miter lim="800000"/>
            <a:headEnd/>
            <a:tailEnd/>
          </a:ln>
        </p:spPr>
      </p:pic>
      <p:pic>
        <p:nvPicPr>
          <p:cNvPr id="10" name="Picture 4" descr="http://upload.wikimedia.org/wikipedia/commons/9/99/Earth_Western_Hemisphere_white_background.jpg"/>
          <p:cNvPicPr>
            <a:picLocks noChangeAspect="1" noChangeArrowheads="1"/>
          </p:cNvPicPr>
          <p:nvPr/>
        </p:nvPicPr>
        <p:blipFill>
          <a:blip r:embed="rId4"/>
          <a:srcRect/>
          <a:stretch>
            <a:fillRect/>
          </a:stretch>
        </p:blipFill>
        <p:spPr bwMode="auto">
          <a:xfrm>
            <a:off x="4214813" y="3286125"/>
            <a:ext cx="1887537" cy="1887538"/>
          </a:xfrm>
          <a:prstGeom prst="rect">
            <a:avLst/>
          </a:prstGeom>
          <a:noFill/>
          <a:ln w="9525">
            <a:noFill/>
            <a:miter lim="800000"/>
            <a:headEnd/>
            <a:tailEnd/>
          </a:ln>
        </p:spPr>
      </p:pic>
      <p:pic>
        <p:nvPicPr>
          <p:cNvPr id="14" name="Picture 4" descr="http://upload.wikimedia.org/wikipedia/commons/9/99/Earth_Western_Hemisphere_white_background.jpg"/>
          <p:cNvPicPr>
            <a:picLocks noChangeAspect="1" noChangeArrowheads="1"/>
          </p:cNvPicPr>
          <p:nvPr/>
        </p:nvPicPr>
        <p:blipFill>
          <a:blip r:embed="rId4"/>
          <a:srcRect/>
          <a:stretch>
            <a:fillRect/>
          </a:stretch>
        </p:blipFill>
        <p:spPr bwMode="auto">
          <a:xfrm>
            <a:off x="4214813" y="5072063"/>
            <a:ext cx="1785937" cy="1785937"/>
          </a:xfrm>
          <a:prstGeom prst="rect">
            <a:avLst/>
          </a:prstGeom>
          <a:noFill/>
          <a:ln w="9525">
            <a:noFill/>
            <a:miter lim="800000"/>
            <a:headEnd/>
            <a:tailEnd/>
          </a:ln>
        </p:spPr>
      </p:pic>
      <p:pic>
        <p:nvPicPr>
          <p:cNvPr id="15" name="Picture 4" descr="http://upload.wikimedia.org/wikipedia/commons/9/99/Earth_Western_Hemisphere_white_background.jpg"/>
          <p:cNvPicPr>
            <a:picLocks noChangeAspect="1" noChangeArrowheads="1"/>
          </p:cNvPicPr>
          <p:nvPr/>
        </p:nvPicPr>
        <p:blipFill>
          <a:blip r:embed="rId4"/>
          <a:srcRect/>
          <a:stretch>
            <a:fillRect/>
          </a:stretch>
        </p:blipFill>
        <p:spPr bwMode="auto">
          <a:xfrm>
            <a:off x="6429375" y="1500188"/>
            <a:ext cx="1887538" cy="1887537"/>
          </a:xfrm>
          <a:prstGeom prst="rect">
            <a:avLst/>
          </a:prstGeom>
          <a:noFill/>
          <a:ln w="9525">
            <a:noFill/>
            <a:miter lim="800000"/>
            <a:headEnd/>
            <a:tailEnd/>
          </a:ln>
        </p:spPr>
      </p:pic>
      <p:pic>
        <p:nvPicPr>
          <p:cNvPr id="16" name="Picture 4" descr="http://upload.wikimedia.org/wikipedia/commons/9/99/Earth_Western_Hemisphere_white_background.jpg"/>
          <p:cNvPicPr>
            <a:picLocks noChangeAspect="1" noChangeArrowheads="1"/>
          </p:cNvPicPr>
          <p:nvPr/>
        </p:nvPicPr>
        <p:blipFill>
          <a:blip r:embed="rId4"/>
          <a:srcRect/>
          <a:stretch>
            <a:fillRect/>
          </a:stretch>
        </p:blipFill>
        <p:spPr bwMode="auto">
          <a:xfrm>
            <a:off x="6500813" y="3286125"/>
            <a:ext cx="1816100" cy="1816100"/>
          </a:xfrm>
          <a:prstGeom prst="rect">
            <a:avLst/>
          </a:prstGeom>
          <a:noFill/>
          <a:ln w="9525">
            <a:noFill/>
            <a:miter lim="800000"/>
            <a:headEnd/>
            <a:tailEnd/>
          </a:ln>
        </p:spPr>
      </p:pic>
      <p:pic>
        <p:nvPicPr>
          <p:cNvPr id="17" name="Picture 4" descr="http://upload.wikimedia.org/wikipedia/commons/9/99/Earth_Western_Hemisphere_white_background.jpg"/>
          <p:cNvPicPr>
            <a:picLocks noChangeAspect="1" noChangeArrowheads="1"/>
          </p:cNvPicPr>
          <p:nvPr/>
        </p:nvPicPr>
        <p:blipFill>
          <a:blip r:embed="rId4"/>
          <a:srcRect/>
          <a:stretch>
            <a:fillRect/>
          </a:stretch>
        </p:blipFill>
        <p:spPr bwMode="auto">
          <a:xfrm>
            <a:off x="6500813" y="5041900"/>
            <a:ext cx="1816100" cy="1816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ppt_x"/>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916"/>
                                        </p:tgtEl>
                                        <p:attrNameLst>
                                          <p:attrName>style.visibility</p:attrName>
                                        </p:attrNameLst>
                                      </p:cBhvr>
                                      <p:to>
                                        <p:strVal val="visible"/>
                                      </p:to>
                                    </p:set>
                                    <p:anim calcmode="lin" valueType="num">
                                      <p:cBhvr additive="base">
                                        <p:cTn id="21" dur="500" fill="hold"/>
                                        <p:tgtEl>
                                          <p:spTgt spid="38916"/>
                                        </p:tgtEl>
                                        <p:attrNameLst>
                                          <p:attrName>ppt_x</p:attrName>
                                        </p:attrNameLst>
                                      </p:cBhvr>
                                      <p:tavLst>
                                        <p:tav tm="0">
                                          <p:val>
                                            <p:strVal val="#ppt_x"/>
                                          </p:val>
                                        </p:tav>
                                        <p:tav tm="100000">
                                          <p:val>
                                            <p:strVal val="#ppt_x"/>
                                          </p:val>
                                        </p:tav>
                                      </p:tavLst>
                                    </p:anim>
                                    <p:anim calcmode="lin" valueType="num">
                                      <p:cBhvr additive="base">
                                        <p:cTn id="22" dur="500" fill="hold"/>
                                        <p:tgtEl>
                                          <p:spTgt spid="389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12395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4"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3DC5B3E6-90F7-4FEA-A5F8-195F8248B98E}" type="slidenum">
              <a:rPr lang="en-US">
                <a:solidFill>
                  <a:srgbClr val="66574B"/>
                </a:solidFill>
              </a:rPr>
              <a:pPr fontAlgn="base">
                <a:spcBef>
                  <a:spcPct val="0"/>
                </a:spcBef>
                <a:spcAft>
                  <a:spcPct val="0"/>
                </a:spcAft>
              </a:pPr>
              <a:t>8</a:t>
            </a:fld>
            <a:endParaRPr lang="en-US">
              <a:solidFill>
                <a:srgbClr val="66574B"/>
              </a:solidFill>
            </a:endParaRPr>
          </a:p>
        </p:txBody>
      </p:sp>
      <p:sp>
        <p:nvSpPr>
          <p:cNvPr id="28675"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Strategies and Targets</a:t>
            </a:r>
          </a:p>
        </p:txBody>
      </p:sp>
      <p:sp>
        <p:nvSpPr>
          <p:cNvPr id="28676"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sp>
        <p:nvSpPr>
          <p:cNvPr id="9" name="TextBox 8"/>
          <p:cNvSpPr txBox="1"/>
          <p:nvPr/>
        </p:nvSpPr>
        <p:spPr>
          <a:xfrm>
            <a:off x="304800" y="2071688"/>
            <a:ext cx="8382000" cy="2586037"/>
          </a:xfrm>
          <a:prstGeom prst="rect">
            <a:avLst/>
          </a:prstGeom>
          <a:noFill/>
        </p:spPr>
        <p:txBody>
          <a:bodyPr>
            <a:spAutoFit/>
          </a:bodyPr>
          <a:lstStyle/>
          <a:p>
            <a:pPr fontAlgn="auto">
              <a:spcBef>
                <a:spcPts val="0"/>
              </a:spcBef>
              <a:spcAft>
                <a:spcPts val="0"/>
              </a:spcAft>
              <a:defRPr/>
            </a:pPr>
            <a:endParaRPr lang="en-GB" sz="2400" dirty="0">
              <a:latin typeface="+mn-lt"/>
            </a:endParaRPr>
          </a:p>
          <a:p>
            <a:pPr fontAlgn="auto">
              <a:spcBef>
                <a:spcPts val="0"/>
              </a:spcBef>
              <a:spcAft>
                <a:spcPts val="0"/>
              </a:spcAft>
              <a:defRPr/>
            </a:pPr>
            <a:endParaRPr lang="en-GB" sz="2000" dirty="0">
              <a:latin typeface="+mn-lt"/>
            </a:endParaRPr>
          </a:p>
          <a:p>
            <a:pPr marL="342900" indent="-342900" fontAlgn="auto">
              <a:spcBef>
                <a:spcPts val="0"/>
              </a:spcBef>
              <a:spcAft>
                <a:spcPts val="0"/>
              </a:spcAft>
              <a:defRPr/>
            </a:pPr>
            <a:endParaRPr lang="en-GB" sz="2000" dirty="0">
              <a:latin typeface="+mn-lt"/>
            </a:endParaRPr>
          </a:p>
          <a:p>
            <a:pPr marL="342900" indent="-342900" fontAlgn="auto">
              <a:spcBef>
                <a:spcPts val="0"/>
              </a:spcBef>
              <a:spcAft>
                <a:spcPts val="0"/>
              </a:spcAft>
              <a:defRPr/>
            </a:pPr>
            <a:endParaRPr lang="en-GB" sz="2000" dirty="0">
              <a:latin typeface="+mn-lt"/>
            </a:endParaRPr>
          </a:p>
          <a:p>
            <a:pPr marL="342900" indent="-342900" fontAlgn="auto">
              <a:spcBef>
                <a:spcPts val="0"/>
              </a:spcBef>
              <a:spcAft>
                <a:spcPts val="0"/>
              </a:spcAft>
              <a:defRPr/>
            </a:pPr>
            <a:endParaRPr lang="en-GB" sz="2000" dirty="0">
              <a:latin typeface="+mn-lt"/>
            </a:endParaRPr>
          </a:p>
          <a:p>
            <a:pPr marL="342900" indent="-342900" fontAlgn="auto">
              <a:spcBef>
                <a:spcPts val="0"/>
              </a:spcBef>
              <a:spcAft>
                <a:spcPts val="0"/>
              </a:spcAft>
              <a:defRPr/>
            </a:pPr>
            <a:endParaRPr lang="en-GB" sz="2000" dirty="0">
              <a:latin typeface="+mn-lt"/>
            </a:endParaRPr>
          </a:p>
          <a:p>
            <a:pPr marL="342900" indent="-342900" fontAlgn="auto">
              <a:spcBef>
                <a:spcPts val="0"/>
              </a:spcBef>
              <a:spcAft>
                <a:spcPts val="0"/>
              </a:spcAft>
              <a:defRPr/>
            </a:pPr>
            <a:endParaRPr lang="en-GB" sz="2000" dirty="0">
              <a:latin typeface="+mn-lt"/>
            </a:endParaRPr>
          </a:p>
          <a:p>
            <a:pPr fontAlgn="auto">
              <a:spcBef>
                <a:spcPts val="0"/>
              </a:spcBef>
              <a:spcAft>
                <a:spcPts val="0"/>
              </a:spcAft>
              <a:defRPr/>
            </a:pPr>
            <a:endParaRPr lang="en-GB" dirty="0">
              <a:latin typeface="+mn-lt"/>
            </a:endParaRPr>
          </a:p>
        </p:txBody>
      </p:sp>
      <p:pic>
        <p:nvPicPr>
          <p:cNvPr id="10" name="Picture 9"/>
          <p:cNvPicPr>
            <a:picLocks noChangeAspect="1" noChangeArrowheads="1"/>
          </p:cNvPicPr>
          <p:nvPr/>
        </p:nvPicPr>
        <p:blipFill>
          <a:blip r:embed="rId3"/>
          <a:srcRect/>
          <a:stretch>
            <a:fillRect/>
          </a:stretch>
        </p:blipFill>
        <p:spPr bwMode="auto">
          <a:xfrm>
            <a:off x="357188" y="1571625"/>
            <a:ext cx="1500187" cy="2071688"/>
          </a:xfrm>
          <a:prstGeom prst="rect">
            <a:avLst/>
          </a:prstGeom>
          <a:noFill/>
          <a:ln w="9525">
            <a:noFill/>
            <a:miter lim="800000"/>
            <a:headEnd/>
            <a:tailEnd/>
          </a:ln>
        </p:spPr>
      </p:pic>
      <p:sp>
        <p:nvSpPr>
          <p:cNvPr id="15" name="TextBox 14"/>
          <p:cNvSpPr txBox="1">
            <a:spLocks noChangeArrowheads="1"/>
          </p:cNvSpPr>
          <p:nvPr/>
        </p:nvSpPr>
        <p:spPr bwMode="auto">
          <a:xfrm>
            <a:off x="2357438" y="1571625"/>
            <a:ext cx="6286500" cy="1108075"/>
          </a:xfrm>
          <a:prstGeom prst="rect">
            <a:avLst/>
          </a:prstGeom>
          <a:noFill/>
          <a:ln w="9525">
            <a:noFill/>
            <a:miter lim="800000"/>
            <a:headEnd/>
            <a:tailEnd/>
          </a:ln>
        </p:spPr>
        <p:txBody>
          <a:bodyPr>
            <a:spAutoFit/>
          </a:bodyPr>
          <a:lstStyle/>
          <a:p>
            <a:r>
              <a:rPr lang="en-US" sz="2400">
                <a:latin typeface="Calibri" pitchFamily="34" charset="0"/>
              </a:rPr>
              <a:t>“ A university’s procurement </a:t>
            </a:r>
            <a:r>
              <a:rPr lang="en-GB" sz="2400">
                <a:latin typeface="Calibri" pitchFamily="34" charset="0"/>
              </a:rPr>
              <a:t>policy is one of its strongest ways of supporting sustainability”</a:t>
            </a:r>
          </a:p>
          <a:p>
            <a:endParaRPr lang="en-GB">
              <a:latin typeface="Calibri" pitchFamily="34" charset="0"/>
            </a:endParaRPr>
          </a:p>
        </p:txBody>
      </p:sp>
      <p:sp>
        <p:nvSpPr>
          <p:cNvPr id="17" name="TextBox 16"/>
          <p:cNvSpPr txBox="1">
            <a:spLocks noChangeArrowheads="1"/>
          </p:cNvSpPr>
          <p:nvPr/>
        </p:nvSpPr>
        <p:spPr bwMode="auto">
          <a:xfrm>
            <a:off x="4500563" y="5214938"/>
            <a:ext cx="4071937" cy="830262"/>
          </a:xfrm>
          <a:prstGeom prst="rect">
            <a:avLst/>
          </a:prstGeom>
          <a:noFill/>
          <a:ln w="9525">
            <a:noFill/>
            <a:miter lim="800000"/>
            <a:headEnd/>
            <a:tailEnd/>
          </a:ln>
        </p:spPr>
        <p:txBody>
          <a:bodyPr>
            <a:spAutoFit/>
          </a:bodyPr>
          <a:lstStyle/>
          <a:p>
            <a:r>
              <a:rPr lang="en-GB" sz="2400">
                <a:latin typeface="Calibri" pitchFamily="34" charset="0"/>
              </a:rPr>
              <a:t>50 % Green public procurement (GPP) to by 2010 </a:t>
            </a:r>
          </a:p>
        </p:txBody>
      </p:sp>
      <p:pic>
        <p:nvPicPr>
          <p:cNvPr id="18" name="Picture 17"/>
          <p:cNvPicPr>
            <a:picLocks noChangeAspect="1" noChangeArrowheads="1"/>
          </p:cNvPicPr>
          <p:nvPr/>
        </p:nvPicPr>
        <p:blipFill>
          <a:blip r:embed="rId4"/>
          <a:srcRect/>
          <a:stretch>
            <a:fillRect/>
          </a:stretch>
        </p:blipFill>
        <p:spPr bwMode="auto">
          <a:xfrm>
            <a:off x="1000125" y="2500313"/>
            <a:ext cx="1590675" cy="2306637"/>
          </a:xfrm>
          <a:prstGeom prst="rect">
            <a:avLst/>
          </a:prstGeom>
          <a:noFill/>
          <a:ln w="9525">
            <a:noFill/>
            <a:miter lim="800000"/>
            <a:headEnd/>
            <a:tailEnd/>
          </a:ln>
        </p:spPr>
      </p:pic>
      <p:sp>
        <p:nvSpPr>
          <p:cNvPr id="19" name="TextBox 18"/>
          <p:cNvSpPr txBox="1">
            <a:spLocks noChangeArrowheads="1"/>
          </p:cNvSpPr>
          <p:nvPr/>
        </p:nvSpPr>
        <p:spPr bwMode="auto">
          <a:xfrm>
            <a:off x="2857500" y="2643188"/>
            <a:ext cx="5715000" cy="830262"/>
          </a:xfrm>
          <a:prstGeom prst="rect">
            <a:avLst/>
          </a:prstGeom>
          <a:noFill/>
          <a:ln w="9525">
            <a:noFill/>
            <a:miter lim="800000"/>
            <a:headEnd/>
            <a:tailEnd/>
          </a:ln>
        </p:spPr>
        <p:txBody>
          <a:bodyPr>
            <a:spAutoFit/>
          </a:bodyPr>
          <a:lstStyle/>
          <a:p>
            <a:r>
              <a:rPr lang="en-GB" sz="2400">
                <a:latin typeface="Calibri" pitchFamily="34" charset="0"/>
              </a:rPr>
              <a:t>“The UK should be a leader in  sustainable public procurement in the EU by 2009</a:t>
            </a:r>
          </a:p>
        </p:txBody>
      </p:sp>
      <p:pic>
        <p:nvPicPr>
          <p:cNvPr id="20" name="Picture 19"/>
          <p:cNvPicPr>
            <a:picLocks noChangeAspect="1" noChangeArrowheads="1"/>
          </p:cNvPicPr>
          <p:nvPr/>
        </p:nvPicPr>
        <p:blipFill>
          <a:blip r:embed="rId5"/>
          <a:srcRect/>
          <a:stretch>
            <a:fillRect/>
          </a:stretch>
        </p:blipFill>
        <p:spPr bwMode="auto">
          <a:xfrm>
            <a:off x="1928813" y="3643313"/>
            <a:ext cx="1590675" cy="2314575"/>
          </a:xfrm>
          <a:prstGeom prst="rect">
            <a:avLst/>
          </a:prstGeom>
          <a:noFill/>
          <a:ln w="9525">
            <a:noFill/>
            <a:miter lim="800000"/>
            <a:headEnd/>
            <a:tailEnd/>
          </a:ln>
        </p:spPr>
      </p:pic>
      <p:sp>
        <p:nvSpPr>
          <p:cNvPr id="21" name="TextBox 20"/>
          <p:cNvSpPr txBox="1">
            <a:spLocks noChangeArrowheads="1"/>
          </p:cNvSpPr>
          <p:nvPr/>
        </p:nvSpPr>
        <p:spPr bwMode="auto">
          <a:xfrm>
            <a:off x="3714750" y="3929063"/>
            <a:ext cx="5143500" cy="830262"/>
          </a:xfrm>
          <a:prstGeom prst="rect">
            <a:avLst/>
          </a:prstGeom>
          <a:noFill/>
          <a:ln w="9525">
            <a:noFill/>
            <a:miter lim="800000"/>
            <a:headEnd/>
            <a:tailEnd/>
          </a:ln>
        </p:spPr>
        <p:txBody>
          <a:bodyPr>
            <a:spAutoFit/>
          </a:bodyPr>
          <a:lstStyle/>
          <a:p>
            <a:r>
              <a:rPr lang="en-GB" sz="2400">
                <a:latin typeface="Calibri" pitchFamily="34" charset="0"/>
              </a:rPr>
              <a:t>The Flexible Framework - Level 3 with area in level 5 by 2009 </a:t>
            </a:r>
          </a:p>
        </p:txBody>
      </p:sp>
      <p:pic>
        <p:nvPicPr>
          <p:cNvPr id="16" name="Picture 2" descr="http://ec.europa.eu/environment/gpp/images/banner_left_last.jpg"/>
          <p:cNvPicPr>
            <a:picLocks noChangeAspect="1" noChangeArrowheads="1"/>
          </p:cNvPicPr>
          <p:nvPr/>
        </p:nvPicPr>
        <p:blipFill>
          <a:blip r:embed="rId6"/>
          <a:srcRect/>
          <a:stretch>
            <a:fillRect/>
          </a:stretch>
        </p:blipFill>
        <p:spPr bwMode="auto">
          <a:xfrm>
            <a:off x="500063" y="5143500"/>
            <a:ext cx="3667125" cy="123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checkerboard(across)">
                                      <p:cBhvr>
                                        <p:cTn id="13" dur="500"/>
                                        <p:tgtEl>
                                          <p:spTgt spid="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checkerboard(across)">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checkerboard(across)">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checkerboard(across)">
                                      <p:cBhvr>
                                        <p:cTn id="4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8382000" cy="1123950"/>
          </a:xfrm>
          <a:prstGeom prst="rect">
            <a:avLst/>
          </a:prstGeom>
          <a:solidFill>
            <a:srgbClr val="C2DA4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2" name="Slide Number Placeholder 3"/>
          <p:cNvSpPr>
            <a:spLocks noGrp="1"/>
          </p:cNvSpPr>
          <p:nvPr>
            <p:ph type="sldNum" sz="quarter" idx="12"/>
          </p:nvPr>
        </p:nvSpPr>
        <p:spPr bwMode="auto">
          <a:xfrm>
            <a:off x="8534400" y="6340475"/>
            <a:ext cx="366713"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1B1E7A02-848F-4793-8283-1F3489ACB506}" type="slidenum">
              <a:rPr lang="en-US">
                <a:solidFill>
                  <a:srgbClr val="66574B"/>
                </a:solidFill>
              </a:rPr>
              <a:pPr fontAlgn="base">
                <a:spcBef>
                  <a:spcPct val="0"/>
                </a:spcBef>
                <a:spcAft>
                  <a:spcPct val="0"/>
                </a:spcAft>
              </a:pPr>
              <a:t>9</a:t>
            </a:fld>
            <a:endParaRPr lang="en-US">
              <a:solidFill>
                <a:srgbClr val="66574B"/>
              </a:solidFill>
            </a:endParaRPr>
          </a:p>
        </p:txBody>
      </p:sp>
      <p:sp>
        <p:nvSpPr>
          <p:cNvPr id="30723" name="TextBox 10"/>
          <p:cNvSpPr txBox="1">
            <a:spLocks noChangeArrowheads="1"/>
          </p:cNvSpPr>
          <p:nvPr/>
        </p:nvSpPr>
        <p:spPr bwMode="auto">
          <a:xfrm>
            <a:off x="685800" y="457200"/>
            <a:ext cx="7772400" cy="708025"/>
          </a:xfrm>
          <a:prstGeom prst="rect">
            <a:avLst/>
          </a:prstGeom>
          <a:noFill/>
          <a:ln w="9525">
            <a:noFill/>
            <a:miter lim="800000"/>
            <a:headEnd/>
            <a:tailEnd/>
          </a:ln>
        </p:spPr>
        <p:txBody>
          <a:bodyPr>
            <a:spAutoFit/>
          </a:bodyPr>
          <a:lstStyle/>
          <a:p>
            <a:r>
              <a:rPr lang="en-US" sz="4000" b="1">
                <a:solidFill>
                  <a:schemeClr val="bg1"/>
                </a:solidFill>
                <a:latin typeface="Calibri" pitchFamily="34" charset="0"/>
              </a:rPr>
              <a:t>Strategies and targets</a:t>
            </a:r>
          </a:p>
        </p:txBody>
      </p:sp>
      <p:sp>
        <p:nvSpPr>
          <p:cNvPr id="30724" name="TextBox 12"/>
          <p:cNvSpPr txBox="1">
            <a:spLocks noChangeArrowheads="1"/>
          </p:cNvSpPr>
          <p:nvPr/>
        </p:nvSpPr>
        <p:spPr bwMode="auto">
          <a:xfrm>
            <a:off x="304800" y="76200"/>
            <a:ext cx="533400" cy="923925"/>
          </a:xfrm>
          <a:prstGeom prst="rect">
            <a:avLst/>
          </a:prstGeom>
          <a:noFill/>
          <a:ln w="9525">
            <a:noFill/>
            <a:miter lim="800000"/>
            <a:headEnd/>
            <a:tailEnd/>
          </a:ln>
        </p:spPr>
        <p:txBody>
          <a:bodyPr>
            <a:spAutoFit/>
          </a:bodyPr>
          <a:lstStyle/>
          <a:p>
            <a:r>
              <a:rPr lang="en-GB" sz="5400">
                <a:solidFill>
                  <a:schemeClr val="bg1"/>
                </a:solidFill>
                <a:latin typeface="Calibri" pitchFamily="34" charset="0"/>
              </a:rPr>
              <a:t>+</a:t>
            </a:r>
            <a:endParaRPr lang="en-US" sz="5400">
              <a:solidFill>
                <a:schemeClr val="bg1"/>
              </a:solidFill>
              <a:latin typeface="Calibri" pitchFamily="34" charset="0"/>
            </a:endParaRPr>
          </a:p>
        </p:txBody>
      </p:sp>
      <p:sp>
        <p:nvSpPr>
          <p:cNvPr id="30725" name="TextBox 9"/>
          <p:cNvSpPr txBox="1">
            <a:spLocks noChangeArrowheads="1"/>
          </p:cNvSpPr>
          <p:nvPr/>
        </p:nvSpPr>
        <p:spPr bwMode="auto">
          <a:xfrm>
            <a:off x="311150" y="1928813"/>
            <a:ext cx="8589963" cy="800100"/>
          </a:xfrm>
          <a:prstGeom prst="rect">
            <a:avLst/>
          </a:prstGeom>
          <a:noFill/>
          <a:ln w="9525">
            <a:noFill/>
            <a:miter lim="800000"/>
            <a:headEnd/>
            <a:tailEnd/>
          </a:ln>
        </p:spPr>
        <p:txBody>
          <a:bodyPr>
            <a:spAutoFit/>
          </a:bodyPr>
          <a:lstStyle/>
          <a:p>
            <a:endParaRPr lang="en-GB" sz="2800">
              <a:latin typeface="Calibri" pitchFamily="34" charset="0"/>
            </a:endParaRPr>
          </a:p>
          <a:p>
            <a:endParaRPr lang="en-GB">
              <a:latin typeface="Calibri" pitchFamily="34" charset="0"/>
            </a:endParaRPr>
          </a:p>
        </p:txBody>
      </p:sp>
      <p:pic>
        <p:nvPicPr>
          <p:cNvPr id="9" name="Picture 8"/>
          <p:cNvPicPr>
            <a:picLocks noChangeAspect="1" noChangeArrowheads="1"/>
          </p:cNvPicPr>
          <p:nvPr/>
        </p:nvPicPr>
        <p:blipFill>
          <a:blip r:embed="rId3"/>
          <a:srcRect/>
          <a:stretch>
            <a:fillRect/>
          </a:stretch>
        </p:blipFill>
        <p:spPr bwMode="auto">
          <a:xfrm>
            <a:off x="357188" y="1500188"/>
            <a:ext cx="1571625" cy="2000250"/>
          </a:xfrm>
          <a:prstGeom prst="rect">
            <a:avLst/>
          </a:prstGeom>
          <a:noFill/>
          <a:ln w="9525">
            <a:noFill/>
            <a:miter lim="800000"/>
            <a:headEnd/>
            <a:tailEnd/>
          </a:ln>
        </p:spPr>
      </p:pic>
      <p:pic>
        <p:nvPicPr>
          <p:cNvPr id="12" name="Picture 11"/>
          <p:cNvPicPr>
            <a:picLocks noChangeAspect="1" noChangeArrowheads="1"/>
          </p:cNvPicPr>
          <p:nvPr/>
        </p:nvPicPr>
        <p:blipFill>
          <a:blip r:embed="rId4"/>
          <a:srcRect/>
          <a:stretch>
            <a:fillRect/>
          </a:stretch>
        </p:blipFill>
        <p:spPr bwMode="auto">
          <a:xfrm>
            <a:off x="785813" y="2428875"/>
            <a:ext cx="1714500" cy="2214563"/>
          </a:xfrm>
          <a:prstGeom prst="rect">
            <a:avLst/>
          </a:prstGeom>
          <a:noFill/>
          <a:ln w="9525">
            <a:noFill/>
            <a:miter lim="800000"/>
            <a:headEnd/>
            <a:tailEnd/>
          </a:ln>
        </p:spPr>
      </p:pic>
      <p:sp>
        <p:nvSpPr>
          <p:cNvPr id="15" name="TextBox 14"/>
          <p:cNvSpPr txBox="1">
            <a:spLocks noChangeArrowheads="1"/>
          </p:cNvSpPr>
          <p:nvPr/>
        </p:nvSpPr>
        <p:spPr bwMode="auto">
          <a:xfrm>
            <a:off x="2786063" y="2643188"/>
            <a:ext cx="5572125" cy="830262"/>
          </a:xfrm>
          <a:prstGeom prst="rect">
            <a:avLst/>
          </a:prstGeom>
          <a:noFill/>
          <a:ln w="9525">
            <a:noFill/>
            <a:miter lim="800000"/>
            <a:headEnd/>
            <a:tailEnd/>
          </a:ln>
        </p:spPr>
        <p:txBody>
          <a:bodyPr>
            <a:spAutoFit/>
          </a:bodyPr>
          <a:lstStyle/>
          <a:p>
            <a:r>
              <a:rPr lang="en-GB" sz="2400">
                <a:latin typeface="Calibri" pitchFamily="34" charset="0"/>
              </a:rPr>
              <a:t>Scope 3 emissions baseline for HE by 2012, emissions reduction target by 2013</a:t>
            </a:r>
          </a:p>
        </p:txBody>
      </p:sp>
      <p:pic>
        <p:nvPicPr>
          <p:cNvPr id="32770" name="Picture 2" descr="http://www.somar.co.uk/userfiles/image/CRC-energy-efficiency.png"/>
          <p:cNvPicPr>
            <a:picLocks noChangeAspect="1" noChangeArrowheads="1"/>
          </p:cNvPicPr>
          <p:nvPr/>
        </p:nvPicPr>
        <p:blipFill>
          <a:blip r:embed="rId5"/>
          <a:srcRect/>
          <a:stretch>
            <a:fillRect/>
          </a:stretch>
        </p:blipFill>
        <p:spPr bwMode="auto">
          <a:xfrm>
            <a:off x="428625" y="4000500"/>
            <a:ext cx="3286125" cy="966788"/>
          </a:xfrm>
          <a:prstGeom prst="rect">
            <a:avLst/>
          </a:prstGeom>
          <a:noFill/>
          <a:ln w="9525">
            <a:noFill/>
            <a:miter lim="800000"/>
            <a:headEnd/>
            <a:tailEnd/>
          </a:ln>
        </p:spPr>
      </p:pic>
      <p:sp>
        <p:nvSpPr>
          <p:cNvPr id="16" name="TextBox 15"/>
          <p:cNvSpPr txBox="1">
            <a:spLocks noChangeArrowheads="1"/>
          </p:cNvSpPr>
          <p:nvPr/>
        </p:nvSpPr>
        <p:spPr bwMode="auto">
          <a:xfrm>
            <a:off x="2143125" y="1571625"/>
            <a:ext cx="6286500" cy="1108075"/>
          </a:xfrm>
          <a:prstGeom prst="rect">
            <a:avLst/>
          </a:prstGeom>
          <a:noFill/>
          <a:ln w="9525">
            <a:noFill/>
            <a:miter lim="800000"/>
            <a:headEnd/>
            <a:tailEnd/>
          </a:ln>
        </p:spPr>
        <p:txBody>
          <a:bodyPr>
            <a:spAutoFit/>
          </a:bodyPr>
          <a:lstStyle/>
          <a:p>
            <a:r>
              <a:rPr lang="en-GB" sz="2400">
                <a:latin typeface="Calibri" pitchFamily="34" charset="0"/>
              </a:rPr>
              <a:t>Low carbon procurement a priority for delivering low carbon economic activity</a:t>
            </a:r>
          </a:p>
          <a:p>
            <a:endParaRPr lang="en-GB">
              <a:latin typeface="Calibri" pitchFamily="34" charset="0"/>
            </a:endParaRPr>
          </a:p>
        </p:txBody>
      </p:sp>
      <p:sp>
        <p:nvSpPr>
          <p:cNvPr id="17" name="TextBox 16"/>
          <p:cNvSpPr txBox="1">
            <a:spLocks noChangeArrowheads="1"/>
          </p:cNvSpPr>
          <p:nvPr/>
        </p:nvSpPr>
        <p:spPr bwMode="auto">
          <a:xfrm>
            <a:off x="3857625" y="3786188"/>
            <a:ext cx="4929188" cy="1108075"/>
          </a:xfrm>
          <a:prstGeom prst="rect">
            <a:avLst/>
          </a:prstGeom>
          <a:noFill/>
          <a:ln w="9525">
            <a:noFill/>
            <a:miter lim="800000"/>
            <a:headEnd/>
            <a:tailEnd/>
          </a:ln>
        </p:spPr>
        <p:txBody>
          <a:bodyPr>
            <a:spAutoFit/>
          </a:bodyPr>
          <a:lstStyle/>
          <a:p>
            <a:r>
              <a:rPr lang="en-GB" sz="2200">
                <a:latin typeface="Calibri" pitchFamily="34" charset="0"/>
              </a:rPr>
              <a:t>Most Universities will have to buy carbon allowances and will be rewarded and penalised on performance.</a:t>
            </a:r>
          </a:p>
        </p:txBody>
      </p:sp>
      <p:pic>
        <p:nvPicPr>
          <p:cNvPr id="19" name="Picture 18"/>
          <p:cNvPicPr>
            <a:picLocks noChangeAspect="1" noChangeArrowheads="1"/>
          </p:cNvPicPr>
          <p:nvPr/>
        </p:nvPicPr>
        <p:blipFill>
          <a:blip r:embed="rId6"/>
          <a:srcRect/>
          <a:stretch>
            <a:fillRect/>
          </a:stretch>
        </p:blipFill>
        <p:spPr bwMode="auto">
          <a:xfrm>
            <a:off x="1928813" y="4716463"/>
            <a:ext cx="1500187" cy="2141537"/>
          </a:xfrm>
          <a:prstGeom prst="rect">
            <a:avLst/>
          </a:prstGeom>
          <a:noFill/>
          <a:ln w="9525">
            <a:noFill/>
            <a:miter lim="800000"/>
            <a:headEnd/>
            <a:tailEnd/>
          </a:ln>
        </p:spPr>
      </p:pic>
      <p:sp>
        <p:nvSpPr>
          <p:cNvPr id="20" name="TextBox 19"/>
          <p:cNvSpPr txBox="1">
            <a:spLocks noChangeArrowheads="1"/>
          </p:cNvSpPr>
          <p:nvPr/>
        </p:nvSpPr>
        <p:spPr bwMode="auto">
          <a:xfrm>
            <a:off x="3857625" y="5214938"/>
            <a:ext cx="4786313" cy="1446212"/>
          </a:xfrm>
          <a:prstGeom prst="rect">
            <a:avLst/>
          </a:prstGeom>
          <a:noFill/>
          <a:ln w="9525">
            <a:noFill/>
            <a:miter lim="800000"/>
            <a:headEnd/>
            <a:tailEnd/>
          </a:ln>
        </p:spPr>
        <p:txBody>
          <a:bodyPr>
            <a:spAutoFit/>
          </a:bodyPr>
          <a:lstStyle/>
          <a:p>
            <a:r>
              <a:rPr lang="en-GB" sz="2200">
                <a:latin typeface="Calibri" pitchFamily="34" charset="0"/>
              </a:rPr>
              <a:t>All new non-domestic buildings should be zero carbon from 2019, with the public sector leading the way from 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heckerboard(across)">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770"/>
                                        </p:tgtEl>
                                        <p:attrNameLst>
                                          <p:attrName>style.visibility</p:attrName>
                                        </p:attrNameLst>
                                      </p:cBhvr>
                                      <p:to>
                                        <p:strVal val="visible"/>
                                      </p:to>
                                    </p:set>
                                    <p:anim calcmode="lin" valueType="num">
                                      <p:cBhvr additive="base">
                                        <p:cTn id="29" dur="500" fill="hold"/>
                                        <p:tgtEl>
                                          <p:spTgt spid="32770"/>
                                        </p:tgtEl>
                                        <p:attrNameLst>
                                          <p:attrName>ppt_x</p:attrName>
                                        </p:attrNameLst>
                                      </p:cBhvr>
                                      <p:tavLst>
                                        <p:tav tm="0">
                                          <p:val>
                                            <p:strVal val="#ppt_x"/>
                                          </p:val>
                                        </p:tav>
                                        <p:tav tm="100000">
                                          <p:val>
                                            <p:strVal val="#ppt_x"/>
                                          </p:val>
                                        </p:tav>
                                      </p:tavLst>
                                    </p:anim>
                                    <p:anim calcmode="lin" valueType="num">
                                      <p:cBhvr additive="base">
                                        <p:cTn id="30"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heckerboard(across)">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heckerboard(across)">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1891</TotalTime>
  <Words>2436</Words>
  <Application>Microsoft Office PowerPoint</Application>
  <PresentationFormat>On-screen Show (4:3)</PresentationFormat>
  <Paragraphs>774</Paragraphs>
  <Slides>43</Slides>
  <Notes>43</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43</vt:i4>
      </vt:variant>
    </vt:vector>
  </HeadingPairs>
  <TitlesOfParts>
    <vt:vector size="48" baseType="lpstr">
      <vt:lpstr>Calibri</vt:lpstr>
      <vt:lpstr>Arial</vt:lpstr>
      <vt:lpstr>Courier New</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Dixon</dc:creator>
  <cp:lastModifiedBy>s2106311</cp:lastModifiedBy>
  <cp:revision>75</cp:revision>
  <dcterms:created xsi:type="dcterms:W3CDTF">2010-03-18T15:18:22Z</dcterms:created>
  <dcterms:modified xsi:type="dcterms:W3CDTF">2010-04-19T09:08:02Z</dcterms:modified>
</cp:coreProperties>
</file>