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6" r:id="rId6"/>
    <p:sldId id="267" r:id="rId7"/>
    <p:sldId id="261" r:id="rId8"/>
    <p:sldId id="262" r:id="rId9"/>
    <p:sldId id="263" r:id="rId10"/>
    <p:sldId id="268" r:id="rId11"/>
    <p:sldId id="264" r:id="rId12"/>
    <p:sldId id="265" r:id="rId13"/>
    <p:sldId id="269" r:id="rId14"/>
    <p:sldId id="270" r:id="rId15"/>
    <p:sldId id="258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22F"/>
    <a:srgbClr val="006BAC"/>
    <a:srgbClr val="0FA79D"/>
    <a:srgbClr val="562689"/>
    <a:srgbClr val="00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0757-371D-4FF1-8369-16DE110856FA}" type="datetimeFigureOut">
              <a:rPr lang="en-GB" smtClean="0"/>
              <a:pPr/>
              <a:t>25/04/2013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9E82-DD0F-457F-9B9B-8879762CD4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6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3" y="3284984"/>
            <a:ext cx="482453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Speaker(s) 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403648" y="6199792"/>
            <a:ext cx="4608512" cy="3298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Stream: Partnerships and Engagement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93335" cy="20162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4" y="5301208"/>
            <a:ext cx="1436400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BF49-16BE-4E29-89A5-91128146C5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6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3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92211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4752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2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e h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8313" y="2348880"/>
            <a:ext cx="8207375" cy="388843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62689"/>
              </a:buClr>
              <a:buSzPct val="121000"/>
              <a:buFont typeface="+mj-lt"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[Tell the audience the one thing they should do or take from this session – insert here] 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67544" y="104402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FA79D"/>
                </a:solidFill>
                <a:latin typeface="Arial" pitchFamily="34" charset="0"/>
                <a:cs typeface="Arial" pitchFamily="34" charset="0"/>
              </a:rPr>
              <a:t>If you don’t do anything else…</a:t>
            </a:r>
            <a:endParaRPr lang="en-GB" sz="3200" dirty="0">
              <a:solidFill>
                <a:srgbClr val="0FA79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273600"/>
            <a:ext cx="5986800" cy="849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rgbClr val="0FA79D"/>
                </a:solidFill>
                <a:latin typeface="Arial" pitchFamily="34" charset="0"/>
                <a:cs typeface="Arial" pitchFamily="34" charset="0"/>
              </a:rPr>
              <a:t>Your ‘aha’ moment</a:t>
            </a:r>
            <a:endParaRPr lang="en-GB" sz="4800" dirty="0">
              <a:solidFill>
                <a:srgbClr val="0FA79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6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6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8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9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1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2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79512" y="188640"/>
            <a:ext cx="8712968" cy="6480720"/>
          </a:xfrm>
          <a:prstGeom prst="roundRect">
            <a:avLst>
              <a:gd name="adj" fmla="val 324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0312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90BF49-16BE-4E29-89A5-91128146C5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8"/>
            <a:ext cx="1877194" cy="7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rgbClr val="00535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JqIPmwGD6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6336705" cy="1224136"/>
          </a:xfrm>
        </p:spPr>
        <p:txBody>
          <a:bodyPr/>
          <a:lstStyle/>
          <a:p>
            <a:r>
              <a:rPr lang="en-GB" dirty="0" smtClean="0"/>
              <a:t>Iain Paul – Worcestershire County Council</a:t>
            </a:r>
          </a:p>
          <a:p>
            <a:r>
              <a:rPr lang="en-GB" dirty="0" smtClean="0"/>
              <a:t>Katy Boom – University of Worcester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93335" cy="2232248"/>
          </a:xfrm>
        </p:spPr>
        <p:txBody>
          <a:bodyPr/>
          <a:lstStyle/>
          <a:p>
            <a:r>
              <a:rPr lang="en-GB" sz="2800" dirty="0" smtClean="0"/>
              <a:t>A </a:t>
            </a:r>
            <a:r>
              <a:rPr lang="en-GB" sz="2800" dirty="0"/>
              <a:t>shared vision - reinterpreting the library: HOW ‘THE HIVE’ DELIVERS A SHARED VISION BETWEEN A UNIVERSITY AND COUNTY COUNCIL FOR THE BENEFIT OF THE WIDER COMMUNITY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281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Statement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4608512" cy="5688632"/>
          </a:xfrm>
        </p:spPr>
      </p:pic>
    </p:spTree>
    <p:extLst>
      <p:ext uri="{BB962C8B-B14F-4D97-AF65-F5344CB8AC3E}">
        <p14:creationId xmlns:p14="http://schemas.microsoft.com/office/powerpoint/2010/main" val="3887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207375" cy="4032448"/>
          </a:xfrm>
        </p:spPr>
        <p:txBody>
          <a:bodyPr/>
          <a:lstStyle/>
          <a:p>
            <a:r>
              <a:rPr lang="en-GB" dirty="0" smtClean="0"/>
              <a:t>Scenario – Joint University and Council Leisure Facilities.</a:t>
            </a:r>
          </a:p>
          <a:p>
            <a:r>
              <a:rPr lang="en-GB" dirty="0" smtClean="0"/>
              <a:t>Working </a:t>
            </a:r>
            <a:r>
              <a:rPr lang="en-GB" dirty="0"/>
              <a:t>in a</a:t>
            </a:r>
            <a:r>
              <a:rPr lang="en-GB" dirty="0" smtClean="0"/>
              <a:t> </a:t>
            </a:r>
            <a:r>
              <a:rPr lang="en-GB" dirty="0"/>
              <a:t>group </a:t>
            </a:r>
            <a:r>
              <a:rPr lang="en-GB" dirty="0" smtClean="0"/>
              <a:t>discuss and commit to  </a:t>
            </a:r>
            <a:r>
              <a:rPr lang="en-GB" dirty="0"/>
              <a:t>flip </a:t>
            </a:r>
            <a:r>
              <a:rPr lang="en-GB" dirty="0" smtClean="0"/>
              <a:t>chart 2 questions.</a:t>
            </a:r>
          </a:p>
          <a:p>
            <a:pPr lvl="1"/>
            <a:r>
              <a:rPr lang="en-GB" dirty="0" smtClean="0"/>
              <a:t>Who are your stakeholders – </a:t>
            </a:r>
            <a:r>
              <a:rPr lang="en-GB" i="1" dirty="0" smtClean="0"/>
              <a:t>5 minutes</a:t>
            </a:r>
          </a:p>
          <a:p>
            <a:pPr lvl="1"/>
            <a:r>
              <a:rPr lang="en-GB" dirty="0"/>
              <a:t>The process for confirming issues or identify new issues relevant for the project brief not identified by the project </a:t>
            </a:r>
            <a:r>
              <a:rPr lang="en-GB" dirty="0" smtClean="0"/>
              <a:t>managers – </a:t>
            </a:r>
            <a:r>
              <a:rPr lang="en-GB" i="1" dirty="0" smtClean="0"/>
              <a:t>15 </a:t>
            </a:r>
            <a:r>
              <a:rPr lang="en-GB" i="1" dirty="0" err="1" smtClean="0"/>
              <a:t>mins</a:t>
            </a:r>
            <a:endParaRPr lang="en-GB" i="1" dirty="0"/>
          </a:p>
          <a:p>
            <a:r>
              <a:rPr lang="en-GB" dirty="0" smtClean="0"/>
              <a:t>You </a:t>
            </a:r>
            <a:r>
              <a:rPr lang="en-GB" dirty="0"/>
              <a:t>have 20 minutes then you’ll be asked to feedback.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6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215447" cy="922114"/>
          </a:xfrm>
        </p:spPr>
        <p:txBody>
          <a:bodyPr/>
          <a:lstStyle/>
          <a:p>
            <a:r>
              <a:rPr lang="en-GB" dirty="0" smtClean="0"/>
              <a:t>Exercise- stakeholders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78845235"/>
              </p:ext>
            </p:extLst>
          </p:nvPr>
        </p:nvGraphicFramePr>
        <p:xfrm>
          <a:off x="395536" y="1052736"/>
          <a:ext cx="820737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792"/>
                <a:gridCol w="2735792"/>
                <a:gridCol w="273579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Access</a:t>
                      </a:r>
                    </a:p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Environment</a:t>
                      </a:r>
                    </a:p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Local Distinctiveness</a:t>
                      </a:r>
                      <a:endParaRPr lang="en-GB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How do you identify the groups with whom you’ll consult</a:t>
                      </a:r>
                    </a:p>
                    <a:p>
                      <a:pPr>
                        <a:defRPr/>
                      </a:pP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What are your local issues, e.g. flooding</a:t>
                      </a:r>
                    </a:p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What is special about the area</a:t>
                      </a:r>
                      <a:endParaRPr lang="en-GB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Do you understand their language/issues</a:t>
                      </a:r>
                    </a:p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Are there any hidden impacts</a:t>
                      </a:r>
                    </a:p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Does it have an identity</a:t>
                      </a:r>
                      <a:endParaRPr lang="en-GB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Are you trusted</a:t>
                      </a:r>
                    </a:p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Who do you deal with</a:t>
                      </a:r>
                    </a:p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Is it recognisable regionally/nationally</a:t>
                      </a:r>
                      <a:endParaRPr lang="en-GB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3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215447" cy="922114"/>
          </a:xfrm>
        </p:spPr>
        <p:txBody>
          <a:bodyPr/>
          <a:lstStyle/>
          <a:p>
            <a:r>
              <a:rPr lang="en-GB" dirty="0" smtClean="0"/>
              <a:t>Exercise – project objectives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31967231"/>
              </p:ext>
            </p:extLst>
          </p:nvPr>
        </p:nvGraphicFramePr>
        <p:xfrm>
          <a:off x="467544" y="1052736"/>
          <a:ext cx="8207376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792"/>
                <a:gridCol w="2735792"/>
                <a:gridCol w="273579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latin typeface="Arial" pitchFamily="34" charset="0"/>
                          <a:cs typeface="Arial" pitchFamily="34" charset="0"/>
                        </a:rPr>
                        <a:t>Access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latin typeface="Arial" pitchFamily="34" charset="0"/>
                          <a:cs typeface="Arial" pitchFamily="34" charset="0"/>
                        </a:rPr>
                        <a:t>Environment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Local Distinctiveness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  <a:defRPr/>
                      </a:pPr>
                      <a:r>
                        <a:rPr lang="en-GB" sz="2800" dirty="0" smtClean="0"/>
                        <a:t>Legal compliance or beyond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Legal compliance or beyond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Distinctive</a:t>
                      </a:r>
                      <a:r>
                        <a:rPr lang="en-GB" sz="2800" baseline="0" dirty="0" smtClean="0"/>
                        <a:t>, iconic or off the shelf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Inclusivity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Adaptation or mitigation or both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A sense of place 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Raising</a:t>
                      </a:r>
                      <a:r>
                        <a:rPr lang="en-GB" sz="2800" baseline="0" dirty="0" smtClean="0"/>
                        <a:t> benchmarks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Carbon footprint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Recognised by the community</a:t>
                      </a:r>
                      <a:endParaRPr lang="en-GB" sz="2800" dirty="0"/>
                    </a:p>
                  </a:txBody>
                  <a:tcPr/>
                </a:tc>
              </a:tr>
              <a:tr h="906328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Way finding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Life cycle</a:t>
                      </a:r>
                      <a:r>
                        <a:rPr lang="en-GB" sz="2800" baseline="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Historic references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0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215447" cy="922114"/>
          </a:xfrm>
        </p:spPr>
        <p:txBody>
          <a:bodyPr/>
          <a:lstStyle/>
          <a:p>
            <a:r>
              <a:rPr lang="en-GB" dirty="0" smtClean="0"/>
              <a:t>Exercise –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Local distinctiveness</a:t>
            </a:r>
          </a:p>
          <a:p>
            <a:r>
              <a:rPr lang="en-GB" dirty="0" smtClean="0"/>
              <a:t>Access</a:t>
            </a:r>
          </a:p>
          <a:p>
            <a:r>
              <a:rPr lang="en-GB" dirty="0" smtClean="0"/>
              <a:t>Environment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5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0736" y="1935358"/>
            <a:ext cx="8207375" cy="440183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Have a clear vision</a:t>
            </a:r>
          </a:p>
          <a:p>
            <a:r>
              <a:rPr lang="en-GB" dirty="0" smtClean="0"/>
              <a:t> with strong leadership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dirty="0" smtClean="0"/>
              <a:t>Involve stakeholders </a:t>
            </a:r>
          </a:p>
          <a:p>
            <a:r>
              <a:rPr lang="en-GB" dirty="0" smtClean="0"/>
              <a:t>from the start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dirty="0" smtClean="0"/>
              <a:t>Use a framework to </a:t>
            </a:r>
          </a:p>
          <a:p>
            <a:r>
              <a:rPr lang="en-GB" dirty="0" smtClean="0"/>
              <a:t> keep you on track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39070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1210146"/>
          </a:xfrm>
        </p:spPr>
        <p:txBody>
          <a:bodyPr/>
          <a:lstStyle/>
          <a:p>
            <a:r>
              <a:rPr lang="en-GB" dirty="0" smtClean="0"/>
              <a:t>What we hope you will get from this session?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See the building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L</a:t>
            </a:r>
            <a:r>
              <a:rPr lang="en-GB" dirty="0" smtClean="0"/>
              <a:t>earn about its construction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Find out what goes on in The Hive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How it all started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Consider stakeholder engagement in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Access for disadvantaged groups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Climate/Environmental issues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Local distinctiveness</a:t>
            </a:r>
            <a:endParaRPr lang="en-GB" dirty="0"/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it note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207375" cy="4752528"/>
          </a:xfrm>
        </p:spPr>
        <p:txBody>
          <a:bodyPr/>
          <a:lstStyle/>
          <a:p>
            <a:r>
              <a:rPr lang="en-GB" dirty="0" smtClean="0"/>
              <a:t>On a post it note</a:t>
            </a:r>
          </a:p>
          <a:p>
            <a:pPr lvl="1"/>
            <a:r>
              <a:rPr lang="en-GB" dirty="0" smtClean="0"/>
              <a:t>Name</a:t>
            </a:r>
          </a:p>
          <a:p>
            <a:pPr lvl="1"/>
            <a:r>
              <a:rPr lang="en-GB" dirty="0" smtClean="0"/>
              <a:t>Organisation</a:t>
            </a:r>
          </a:p>
          <a:p>
            <a:pPr lvl="1"/>
            <a:r>
              <a:rPr lang="en-GB" dirty="0" smtClean="0"/>
              <a:t>Your role in a current project and brief description of the project OR what project might you be involved in/like to be involved in and what might your role be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iscuss this with the person next to you</a:t>
            </a:r>
          </a:p>
          <a:p>
            <a:pPr lvl="1"/>
            <a:r>
              <a:rPr lang="en-GB" i="1" dirty="0"/>
              <a:t>3</a:t>
            </a:r>
            <a:r>
              <a:rPr lang="en-GB" i="1" dirty="0" smtClean="0"/>
              <a:t> minutes </a:t>
            </a:r>
          </a:p>
          <a:p>
            <a:pPr lvl="1"/>
            <a:r>
              <a:rPr lang="en-GB" i="1" dirty="0" smtClean="0"/>
              <a:t>Stick up post it notes</a:t>
            </a:r>
          </a:p>
          <a:p>
            <a:pPr lvl="1"/>
            <a:endParaRPr lang="en-GB" i="1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0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When you are watching the film consider</a:t>
            </a:r>
          </a:p>
          <a:p>
            <a:pPr lvl="1"/>
            <a:r>
              <a:rPr lang="en-GB" dirty="0" smtClean="0"/>
              <a:t>Distinctiveness because of the </a:t>
            </a:r>
            <a:r>
              <a:rPr lang="en-GB" dirty="0" smtClean="0"/>
              <a:t>partnership</a:t>
            </a:r>
            <a:endParaRPr lang="en-GB" dirty="0" smtClean="0"/>
          </a:p>
          <a:p>
            <a:pPr lvl="1"/>
            <a:r>
              <a:rPr lang="en-GB" dirty="0" smtClean="0"/>
              <a:t>Distinctiveness because of stakeholder/user consultation and involvement from the inception of the project 	</a:t>
            </a:r>
          </a:p>
          <a:p>
            <a:pPr lvl="1"/>
            <a:r>
              <a:rPr lang="en-GB" u="sng" dirty="0">
                <a:hlinkClick r:id="rId2"/>
              </a:rPr>
              <a:t>http://www.youtube.com/watch?v=xJqIPmwGD6g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0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GB" dirty="0" smtClean="0"/>
              <a:t>What was distinctive because of the partnership?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Can you identify what may have resulted from stakeholder and user consultation?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Any questions or comments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IMG_0356.JPG"/>
          <p:cNvPicPr>
            <a:picLocks noChangeAspect="1"/>
          </p:cNvPicPr>
          <p:nvPr/>
        </p:nvPicPr>
        <p:blipFill>
          <a:blip r:embed="rId2"/>
          <a:srcRect r="11413"/>
          <a:stretch>
            <a:fillRect/>
          </a:stretch>
        </p:blipFill>
        <p:spPr>
          <a:xfrm>
            <a:off x="899592" y="1124744"/>
            <a:ext cx="7272808" cy="502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Stakeholder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Stakeholder Advisory Forum</a:t>
            </a:r>
          </a:p>
          <a:p>
            <a:pPr lvl="1"/>
            <a:r>
              <a:rPr lang="en-GB" dirty="0" smtClean="0"/>
              <a:t>6 meetings</a:t>
            </a:r>
          </a:p>
          <a:p>
            <a:pPr lvl="1"/>
            <a:r>
              <a:rPr lang="en-GB" dirty="0" smtClean="0"/>
              <a:t>Included, university, tech college, civic society, unions, MLA council</a:t>
            </a:r>
          </a:p>
          <a:p>
            <a:r>
              <a:rPr lang="en-GB" dirty="0" smtClean="0"/>
              <a:t>Public county wide consultation</a:t>
            </a:r>
          </a:p>
          <a:p>
            <a:r>
              <a:rPr lang="en-GB" dirty="0" smtClean="0"/>
              <a:t>Parallel consultation professional bodies</a:t>
            </a:r>
          </a:p>
          <a:p>
            <a:r>
              <a:rPr lang="en-GB" dirty="0" smtClean="0"/>
              <a:t>Design statement</a:t>
            </a:r>
          </a:p>
          <a:p>
            <a:pPr lvl="1"/>
            <a:r>
              <a:rPr lang="en-GB" dirty="0" smtClean="0"/>
              <a:t>PFI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7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Consultation for The Hive </a:t>
            </a:r>
            <a:r>
              <a:rPr lang="en-GB" dirty="0" err="1" smtClean="0"/>
              <a:t>cont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Meeting with disability groups and service users</a:t>
            </a:r>
          </a:p>
          <a:p>
            <a:r>
              <a:rPr lang="en-GB" dirty="0"/>
              <a:t>Displays in shopping centres</a:t>
            </a:r>
          </a:p>
          <a:p>
            <a:r>
              <a:rPr lang="en-GB" dirty="0"/>
              <a:t>Market research company range of methods: older people, BME groups, parents &amp; carers, schools, teenagers, students, LA and </a:t>
            </a:r>
            <a:r>
              <a:rPr lang="en-GB" dirty="0" err="1"/>
              <a:t>Uni</a:t>
            </a:r>
            <a:r>
              <a:rPr lang="en-GB" dirty="0"/>
              <a:t> staff, users of existing services, businesses, special interest groups and heritage partners.</a:t>
            </a:r>
          </a:p>
        </p:txBody>
      </p:sp>
    </p:spTree>
    <p:extLst>
      <p:ext uri="{BB962C8B-B14F-4D97-AF65-F5344CB8AC3E}">
        <p14:creationId xmlns:p14="http://schemas.microsoft.com/office/powerpoint/2010/main" val="14525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Consultation </a:t>
            </a:r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8207375" cy="4752528"/>
          </a:xfrm>
        </p:spPr>
        <p:txBody>
          <a:bodyPr/>
          <a:lstStyle/>
          <a:p>
            <a:r>
              <a:rPr lang="en-GB" sz="2800" dirty="0"/>
              <a:t>D</a:t>
            </a:r>
            <a:r>
              <a:rPr lang="en-GB" sz="2800" dirty="0" smtClean="0"/>
              <a:t>ifferent answers common </a:t>
            </a:r>
            <a:r>
              <a:rPr lang="en-GB" sz="2800" dirty="0"/>
              <a:t>themes</a:t>
            </a:r>
          </a:p>
          <a:p>
            <a:pPr lvl="1"/>
            <a:r>
              <a:rPr lang="en-GB" sz="2400" dirty="0"/>
              <a:t>Accessibility</a:t>
            </a:r>
          </a:p>
          <a:p>
            <a:pPr lvl="1"/>
            <a:r>
              <a:rPr lang="en-GB" sz="2400" dirty="0"/>
              <a:t>Natural light and vaulted ceilings</a:t>
            </a:r>
          </a:p>
          <a:p>
            <a:pPr lvl="1"/>
            <a:r>
              <a:rPr lang="en-GB" sz="2400" dirty="0"/>
              <a:t>Clear visibility of all floors to know where everything is</a:t>
            </a:r>
          </a:p>
          <a:p>
            <a:pPr lvl="1"/>
            <a:r>
              <a:rPr lang="en-GB" sz="2400" dirty="0"/>
              <a:t>Well planned with quiet spaces well away from noisy ones</a:t>
            </a:r>
          </a:p>
          <a:p>
            <a:pPr lvl="1"/>
            <a:r>
              <a:rPr lang="en-GB" sz="2400" dirty="0"/>
              <a:t>Long opening hours</a:t>
            </a:r>
          </a:p>
          <a:p>
            <a:pPr lvl="1"/>
            <a:r>
              <a:rPr lang="en-GB" sz="2400" dirty="0"/>
              <a:t>Well trained welcoming staff</a:t>
            </a:r>
          </a:p>
          <a:p>
            <a:pPr lvl="1"/>
            <a:r>
              <a:rPr lang="en-GB" sz="2400" dirty="0"/>
              <a:t>Notice boards</a:t>
            </a:r>
          </a:p>
          <a:p>
            <a:pPr lvl="1"/>
            <a:r>
              <a:rPr lang="en-GB" sz="2400" dirty="0"/>
              <a:t>Good security</a:t>
            </a:r>
          </a:p>
          <a:p>
            <a:pPr lvl="1"/>
            <a:r>
              <a:rPr lang="en-GB" sz="2400" dirty="0"/>
              <a:t>Like to use more then one service when in the building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0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0C0C0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540</Words>
  <Application>Microsoft Office PowerPoint</Application>
  <PresentationFormat>On-screen Show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 shared vision - reinterpreting the library: HOW ‘THE HIVE’ DELIVERS A SHARED VISION BETWEEN A UNIVERSITY AND COUNTY COUNCIL FOR THE BENEFIT OF THE WIDER COMMUNITY </vt:lpstr>
      <vt:lpstr>What we hope you will get from this session?</vt:lpstr>
      <vt:lpstr>Post it note activity</vt:lpstr>
      <vt:lpstr>The Hive</vt:lpstr>
      <vt:lpstr>The Hive</vt:lpstr>
      <vt:lpstr>The Hive</vt:lpstr>
      <vt:lpstr>Stakeholder Process</vt:lpstr>
      <vt:lpstr>Consultation for The Hive cont</vt:lpstr>
      <vt:lpstr>Consultation Conclusions</vt:lpstr>
      <vt:lpstr>Design Statement</vt:lpstr>
      <vt:lpstr>Exercise</vt:lpstr>
      <vt:lpstr>Exercise- stakeholders</vt:lpstr>
      <vt:lpstr>Exercise – project objectives</vt:lpstr>
      <vt:lpstr>Exercise – Feedback</vt:lpstr>
      <vt:lpstr>PowerPoint Presentation</vt:lpstr>
    </vt:vector>
  </TitlesOfParts>
  <Company>University of Gloucestershire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WALKLEY, Lisa</dc:creator>
  <cp:lastModifiedBy>SENKBEIL, Jonathan</cp:lastModifiedBy>
  <cp:revision>90</cp:revision>
  <cp:lastPrinted>2012-01-09T11:11:14Z</cp:lastPrinted>
  <dcterms:created xsi:type="dcterms:W3CDTF">2012-01-05T13:50:36Z</dcterms:created>
  <dcterms:modified xsi:type="dcterms:W3CDTF">2013-04-25T15:45:54Z</dcterms:modified>
</cp:coreProperties>
</file>