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0" r:id="rId3"/>
    <p:sldId id="275" r:id="rId4"/>
    <p:sldId id="261" r:id="rId5"/>
    <p:sldId id="262" r:id="rId6"/>
    <p:sldId id="263" r:id="rId7"/>
    <p:sldId id="264" r:id="rId8"/>
    <p:sldId id="265" r:id="rId9"/>
    <p:sldId id="266" r:id="rId10"/>
    <p:sldId id="267" r:id="rId11"/>
    <p:sldId id="268" r:id="rId12"/>
    <p:sldId id="269" r:id="rId13"/>
    <p:sldId id="270" r:id="rId14"/>
    <p:sldId id="271" r:id="rId15"/>
    <p:sldId id="272" r:id="rId16"/>
    <p:sldId id="276" r:id="rId17"/>
    <p:sldId id="277" r:id="rId18"/>
    <p:sldId id="258" r:id="rId19"/>
    <p:sldId id="274" r:id="rId2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A79D"/>
    <a:srgbClr val="005352"/>
    <a:srgbClr val="562689"/>
    <a:srgbClr val="7BA2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25" autoAdjust="0"/>
    <p:restoredTop sz="81329" autoAdjust="0"/>
  </p:normalViewPr>
  <p:slideViewPr>
    <p:cSldViewPr snapToGrid="0" snapToObjects="1">
      <p:cViewPr varScale="1">
        <p:scale>
          <a:sx n="56" d="100"/>
          <a:sy n="56" d="100"/>
        </p:scale>
        <p:origin x="-164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0FA79D"/>
            </a:solidFill>
          </c:spPr>
          <c:invertIfNegative val="0"/>
          <c:dLbls>
            <c:spPr>
              <a:solidFill>
                <a:schemeClr val="bg1"/>
              </a:solidFill>
            </c:spPr>
            <c:txPr>
              <a:bodyPr/>
              <a:lstStyle/>
              <a:p>
                <a:pPr>
                  <a:defRPr sz="1600"/>
                </a:pPr>
                <a:endParaRPr lang="en-US"/>
              </a:p>
            </c:txPr>
            <c:dLblPos val="outEnd"/>
            <c:showLegendKey val="0"/>
            <c:showVal val="1"/>
            <c:showCatName val="0"/>
            <c:showSerName val="0"/>
            <c:showPercent val="0"/>
            <c:showBubbleSize val="0"/>
            <c:showLeaderLines val="0"/>
          </c:dLbls>
          <c:cat>
            <c:strRef>
              <c:f>Sheet1!$A$2:$A$10</c:f>
              <c:strCache>
                <c:ptCount val="9"/>
                <c:pt idx="0">
                  <c:v>Mercer Gallery</c:v>
                </c:pt>
                <c:pt idx="1">
                  <c:v>St Peters Street</c:v>
                </c:pt>
                <c:pt idx="2">
                  <c:v>Armley Mills</c:v>
                </c:pt>
                <c:pt idx="3">
                  <c:v>Lord Deramore's</c:v>
                </c:pt>
                <c:pt idx="5">
                  <c:v>Mercer Gallery</c:v>
                </c:pt>
                <c:pt idx="6">
                  <c:v>St Peters Street</c:v>
                </c:pt>
                <c:pt idx="7">
                  <c:v>Weaver's Cottage</c:v>
                </c:pt>
                <c:pt idx="8">
                  <c:v>Lord Deramore's</c:v>
                </c:pt>
              </c:strCache>
            </c:strRef>
          </c:cat>
          <c:val>
            <c:numRef>
              <c:f>Sheet1!$B$2:$B$10</c:f>
              <c:numCache>
                <c:formatCode>0%</c:formatCode>
                <c:ptCount val="9"/>
                <c:pt idx="0" formatCode="0.0%">
                  <c:v>7.4999999999999997E-2</c:v>
                </c:pt>
                <c:pt idx="1">
                  <c:v>0.12</c:v>
                </c:pt>
                <c:pt idx="2">
                  <c:v>0.04</c:v>
                </c:pt>
                <c:pt idx="3" formatCode="0.0%">
                  <c:v>7.4999999999999997E-2</c:v>
                </c:pt>
                <c:pt idx="5">
                  <c:v>0.15</c:v>
                </c:pt>
                <c:pt idx="6">
                  <c:v>0.2</c:v>
                </c:pt>
                <c:pt idx="7">
                  <c:v>0.35</c:v>
                </c:pt>
                <c:pt idx="8">
                  <c:v>0.2</c:v>
                </c:pt>
              </c:numCache>
            </c:numRef>
          </c:val>
        </c:ser>
        <c:dLbls>
          <c:showLegendKey val="0"/>
          <c:showVal val="0"/>
          <c:showCatName val="0"/>
          <c:showSerName val="0"/>
          <c:showPercent val="0"/>
          <c:showBubbleSize val="0"/>
        </c:dLbls>
        <c:gapWidth val="36"/>
        <c:axId val="146769024"/>
        <c:axId val="146770560"/>
      </c:barChart>
      <c:catAx>
        <c:axId val="146769024"/>
        <c:scaling>
          <c:orientation val="maxMin"/>
        </c:scaling>
        <c:delete val="0"/>
        <c:axPos val="l"/>
        <c:majorTickMark val="out"/>
        <c:minorTickMark val="none"/>
        <c:tickLblPos val="nextTo"/>
        <c:crossAx val="146770560"/>
        <c:crosses val="autoZero"/>
        <c:auto val="1"/>
        <c:lblAlgn val="ctr"/>
        <c:lblOffset val="100"/>
        <c:noMultiLvlLbl val="0"/>
      </c:catAx>
      <c:valAx>
        <c:axId val="146770560"/>
        <c:scaling>
          <c:orientation val="minMax"/>
        </c:scaling>
        <c:delete val="0"/>
        <c:axPos val="b"/>
        <c:majorGridlines/>
        <c:title>
          <c:tx>
            <c:rich>
              <a:bodyPr/>
              <a:lstStyle/>
              <a:p>
                <a:pPr>
                  <a:defRPr/>
                </a:pPr>
                <a:r>
                  <a:rPr lang="en-GB" dirty="0" smtClean="0"/>
                  <a:t>Percentage gas / oil savings</a:t>
                </a:r>
                <a:endParaRPr lang="en-GB" dirty="0"/>
              </a:p>
            </c:rich>
          </c:tx>
          <c:overlay val="0"/>
        </c:title>
        <c:numFmt formatCode="0%" sourceLinked="0"/>
        <c:majorTickMark val="out"/>
        <c:minorTickMark val="none"/>
        <c:tickLblPos val="nextTo"/>
        <c:crossAx val="146769024"/>
        <c:crosses val="max"/>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0FA79D"/>
            </a:solidFill>
          </c:spPr>
          <c:invertIfNegative val="0"/>
          <c:dLbls>
            <c:spPr>
              <a:solidFill>
                <a:schemeClr val="bg1"/>
              </a:solidFill>
            </c:spPr>
            <c:txPr>
              <a:bodyPr/>
              <a:lstStyle/>
              <a:p>
                <a:pPr>
                  <a:defRPr sz="1600"/>
                </a:pPr>
                <a:endParaRPr lang="en-US"/>
              </a:p>
            </c:txPr>
            <c:dLblPos val="outEnd"/>
            <c:showLegendKey val="0"/>
            <c:showVal val="1"/>
            <c:showCatName val="0"/>
            <c:showSerName val="0"/>
            <c:showPercent val="0"/>
            <c:showBubbleSize val="0"/>
            <c:showLeaderLines val="0"/>
          </c:dLbls>
          <c:cat>
            <c:strRef>
              <c:f>Sheet1!$A$2:$A$11</c:f>
              <c:strCache>
                <c:ptCount val="10"/>
                <c:pt idx="0">
                  <c:v>Mercer Gallery</c:v>
                </c:pt>
                <c:pt idx="1">
                  <c:v>St Peters Street</c:v>
                </c:pt>
                <c:pt idx="2">
                  <c:v>Armley Mills</c:v>
                </c:pt>
                <c:pt idx="3">
                  <c:v>Weaver's Cottage</c:v>
                </c:pt>
                <c:pt idx="4">
                  <c:v>Lord Deramore's</c:v>
                </c:pt>
                <c:pt idx="6">
                  <c:v>St Peters Street</c:v>
                </c:pt>
                <c:pt idx="7">
                  <c:v>Armley Mills</c:v>
                </c:pt>
                <c:pt idx="8">
                  <c:v>Weaver's Cottage</c:v>
                </c:pt>
                <c:pt idx="9">
                  <c:v>Lord Deramore's</c:v>
                </c:pt>
              </c:strCache>
            </c:strRef>
          </c:cat>
          <c:val>
            <c:numRef>
              <c:f>Sheet1!$B$2:$B$11</c:f>
              <c:numCache>
                <c:formatCode>0%</c:formatCode>
                <c:ptCount val="10"/>
                <c:pt idx="0">
                  <c:v>0.04</c:v>
                </c:pt>
                <c:pt idx="1">
                  <c:v>0.04</c:v>
                </c:pt>
                <c:pt idx="2">
                  <c:v>7.0000000000000007E-2</c:v>
                </c:pt>
                <c:pt idx="3">
                  <c:v>0.06</c:v>
                </c:pt>
                <c:pt idx="4">
                  <c:v>0.04</c:v>
                </c:pt>
                <c:pt idx="6">
                  <c:v>0.1</c:v>
                </c:pt>
                <c:pt idx="7">
                  <c:v>0.05</c:v>
                </c:pt>
                <c:pt idx="8">
                  <c:v>0.2</c:v>
                </c:pt>
                <c:pt idx="9">
                  <c:v>0.1</c:v>
                </c:pt>
              </c:numCache>
            </c:numRef>
          </c:val>
        </c:ser>
        <c:dLbls>
          <c:showLegendKey val="0"/>
          <c:showVal val="0"/>
          <c:showCatName val="0"/>
          <c:showSerName val="0"/>
          <c:showPercent val="0"/>
          <c:showBubbleSize val="0"/>
        </c:dLbls>
        <c:gapWidth val="36"/>
        <c:axId val="146974208"/>
        <c:axId val="146975744"/>
      </c:barChart>
      <c:catAx>
        <c:axId val="146974208"/>
        <c:scaling>
          <c:orientation val="maxMin"/>
        </c:scaling>
        <c:delete val="0"/>
        <c:axPos val="l"/>
        <c:majorTickMark val="out"/>
        <c:minorTickMark val="none"/>
        <c:tickLblPos val="nextTo"/>
        <c:crossAx val="146975744"/>
        <c:crosses val="autoZero"/>
        <c:auto val="1"/>
        <c:lblAlgn val="ctr"/>
        <c:lblOffset val="100"/>
        <c:noMultiLvlLbl val="0"/>
      </c:catAx>
      <c:valAx>
        <c:axId val="146975744"/>
        <c:scaling>
          <c:orientation val="minMax"/>
        </c:scaling>
        <c:delete val="0"/>
        <c:axPos val="b"/>
        <c:majorGridlines/>
        <c:title>
          <c:tx>
            <c:rich>
              <a:bodyPr/>
              <a:lstStyle/>
              <a:p>
                <a:pPr>
                  <a:defRPr/>
                </a:pPr>
                <a:r>
                  <a:rPr lang="en-GB" dirty="0" smtClean="0"/>
                  <a:t>Percentage gas / oil savings</a:t>
                </a:r>
                <a:endParaRPr lang="en-GB" dirty="0"/>
              </a:p>
            </c:rich>
          </c:tx>
          <c:overlay val="0"/>
        </c:title>
        <c:numFmt formatCode="0%" sourceLinked="0"/>
        <c:majorTickMark val="out"/>
        <c:minorTickMark val="none"/>
        <c:tickLblPos val="nextTo"/>
        <c:crossAx val="146974208"/>
        <c:crosses val="max"/>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2AC0757-371D-4FF1-8369-16DE110856FA}" type="datetimeFigureOut">
              <a:rPr lang="en-GB" smtClean="0"/>
              <a:pPr/>
              <a:t>19/04/2013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BE1C9E82-DD0F-457F-9B9B-8879762CD475}" type="slidenum">
              <a:rPr lang="en-GB" smtClean="0"/>
              <a:pPr/>
              <a:t>‹#›</a:t>
            </a:fld>
            <a:endParaRPr lang="en-GB"/>
          </a:p>
        </p:txBody>
      </p:sp>
    </p:spTree>
    <p:extLst>
      <p:ext uri="{BB962C8B-B14F-4D97-AF65-F5344CB8AC3E}">
        <p14:creationId xmlns:p14="http://schemas.microsoft.com/office/powerpoint/2010/main" val="1502662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project was all about the</a:t>
            </a:r>
            <a:r>
              <a:rPr lang="en-GB" baseline="0" dirty="0" smtClean="0"/>
              <a:t> potential of the case study buildings to be transformed into lower carbon buildings. Will also throw in some examples of where it’s been carried out to show it is really possible.</a:t>
            </a:r>
          </a:p>
        </p:txBody>
      </p:sp>
      <p:sp>
        <p:nvSpPr>
          <p:cNvPr id="4" name="Slide Number Placeholder 3"/>
          <p:cNvSpPr>
            <a:spLocks noGrp="1"/>
          </p:cNvSpPr>
          <p:nvPr>
            <p:ph type="sldNum" sz="quarter" idx="10"/>
          </p:nvPr>
        </p:nvSpPr>
        <p:spPr/>
        <p:txBody>
          <a:bodyPr/>
          <a:lstStyle/>
          <a:p>
            <a:fld id="{0F4597AF-95F5-46F5-96F7-A00B5B3BFFD0}" type="slidenum">
              <a:rPr lang="en-GB" smtClean="0"/>
              <a:pPr/>
              <a:t>2</a:t>
            </a:fld>
            <a:endParaRPr lang="en-GB"/>
          </a:p>
        </p:txBody>
      </p:sp>
    </p:spTree>
    <p:extLst>
      <p:ext uri="{BB962C8B-B14F-4D97-AF65-F5344CB8AC3E}">
        <p14:creationId xmlns:p14="http://schemas.microsoft.com/office/powerpoint/2010/main" val="3604450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Recent upgrades meant energy</a:t>
            </a:r>
            <a:r>
              <a:rPr lang="en-GB" baseline="0" dirty="0" smtClean="0"/>
              <a:t> bills were unrelated to the current state of the building</a:t>
            </a:r>
          </a:p>
          <a:p>
            <a:r>
              <a:rPr lang="en-GB" baseline="0" dirty="0" smtClean="0"/>
              <a:t>Payback period of heating load reductions raises an interesting question. Should we discount paybacks at this period when the building has been around for 130 years and may well see the same again?</a:t>
            </a:r>
            <a:endParaRPr lang="en-GB" dirty="0"/>
          </a:p>
        </p:txBody>
      </p:sp>
      <p:sp>
        <p:nvSpPr>
          <p:cNvPr id="4" name="Slide Number Placeholder 3"/>
          <p:cNvSpPr>
            <a:spLocks noGrp="1"/>
          </p:cNvSpPr>
          <p:nvPr>
            <p:ph type="sldNum" sz="quarter" idx="10"/>
          </p:nvPr>
        </p:nvSpPr>
        <p:spPr/>
        <p:txBody>
          <a:bodyPr/>
          <a:lstStyle/>
          <a:p>
            <a:fld id="{0F4597AF-95F5-46F5-96F7-A00B5B3BFFD0}" type="slidenum">
              <a:rPr lang="en-GB" smtClean="0"/>
              <a:pPr/>
              <a:t>14</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F4597AF-95F5-46F5-96F7-A00B5B3BFFD0}" type="slidenum">
              <a:rPr lang="en-GB" smtClean="0"/>
              <a:pPr/>
              <a:t>15</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 bit of context – </a:t>
            </a:r>
          </a:p>
          <a:p>
            <a:pPr marL="171450" indent="-171450">
              <a:buFont typeface="Arial" pitchFamily="34" charset="0"/>
              <a:buChar char="•"/>
            </a:pPr>
            <a:r>
              <a:rPr lang="en-GB" baseline="0" dirty="0" smtClean="0"/>
              <a:t>40% of UK’s emissions come from buildings</a:t>
            </a:r>
          </a:p>
          <a:p>
            <a:pPr marL="171450" indent="-171450">
              <a:buFont typeface="Arial" pitchFamily="34" charset="0"/>
              <a:buChar char="•"/>
            </a:pPr>
            <a:r>
              <a:rPr lang="en-GB" baseline="0" dirty="0" smtClean="0"/>
              <a:t>Sector as a whole needs to be zero carbon by 2050</a:t>
            </a:r>
          </a:p>
          <a:p>
            <a:pPr marL="171450" indent="-171450">
              <a:buFont typeface="Arial" pitchFamily="34" charset="0"/>
              <a:buChar char="•"/>
            </a:pPr>
            <a:r>
              <a:rPr lang="en-GB" baseline="0" dirty="0" smtClean="0"/>
              <a:t>Nearly 400,000 Listed Buildings, 9000 conservation areas</a:t>
            </a:r>
          </a:p>
        </p:txBody>
      </p:sp>
      <p:sp>
        <p:nvSpPr>
          <p:cNvPr id="4" name="Slide Number Placeholder 3"/>
          <p:cNvSpPr>
            <a:spLocks noGrp="1"/>
          </p:cNvSpPr>
          <p:nvPr>
            <p:ph type="sldNum" sz="quarter" idx="10"/>
          </p:nvPr>
        </p:nvSpPr>
        <p:spPr/>
        <p:txBody>
          <a:bodyPr/>
          <a:lstStyle/>
          <a:p>
            <a:fld id="{0F4597AF-95F5-46F5-96F7-A00B5B3BFFD0}" type="slidenum">
              <a:rPr lang="en-GB" smtClean="0"/>
              <a:pPr/>
              <a:t>3</a:t>
            </a:fld>
            <a:endParaRPr lang="en-GB"/>
          </a:p>
        </p:txBody>
      </p:sp>
    </p:spTree>
    <p:extLst>
      <p:ext uri="{BB962C8B-B14F-4D97-AF65-F5344CB8AC3E}">
        <p14:creationId xmlns:p14="http://schemas.microsoft.com/office/powerpoint/2010/main" val="3604450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4597AF-95F5-46F5-96F7-A00B5B3BFFD0}" type="slidenum">
              <a:rPr lang="en-GB" smtClean="0"/>
              <a:pPr/>
              <a:t>4</a:t>
            </a:fld>
            <a:endParaRPr lang="en-GB"/>
          </a:p>
        </p:txBody>
      </p:sp>
    </p:spTree>
    <p:extLst>
      <p:ext uri="{BB962C8B-B14F-4D97-AF65-F5344CB8AC3E}">
        <p14:creationId xmlns:p14="http://schemas.microsoft.com/office/powerpoint/2010/main" val="979572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Benchmarking</a:t>
            </a:r>
            <a:r>
              <a:rPr lang="en-GB" baseline="0" dirty="0" smtClean="0"/>
              <a:t> – make sure you’re comparing like-with-like and that internal conditions are satisfactory</a:t>
            </a:r>
            <a:endParaRPr lang="en-GB" dirty="0" smtClean="0"/>
          </a:p>
          <a:p>
            <a:r>
              <a:rPr lang="en-GB" dirty="0" smtClean="0"/>
              <a:t>Supplementary tests include</a:t>
            </a:r>
            <a:r>
              <a:rPr lang="en-GB" baseline="0" dirty="0" smtClean="0"/>
              <a:t> many options. Which is carried out will depend on the which areas would seem to benefit from additional investigation.</a:t>
            </a:r>
          </a:p>
          <a:p>
            <a:endParaRPr lang="en-GB" dirty="0"/>
          </a:p>
        </p:txBody>
      </p:sp>
      <p:sp>
        <p:nvSpPr>
          <p:cNvPr id="4" name="Slide Number Placeholder 3"/>
          <p:cNvSpPr>
            <a:spLocks noGrp="1"/>
          </p:cNvSpPr>
          <p:nvPr>
            <p:ph type="sldNum" sz="quarter" idx="10"/>
          </p:nvPr>
        </p:nvSpPr>
        <p:spPr/>
        <p:txBody>
          <a:bodyPr/>
          <a:lstStyle/>
          <a:p>
            <a:fld id="{0F4597AF-95F5-46F5-96F7-A00B5B3BFFD0}" type="slidenum">
              <a:rPr lang="en-GB" smtClean="0"/>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t>Holistically</a:t>
            </a:r>
            <a:r>
              <a:rPr lang="en-GB" baseline="0" dirty="0" smtClean="0"/>
              <a:t> - </a:t>
            </a:r>
            <a:r>
              <a:rPr lang="en-GB" dirty="0" smtClean="0"/>
              <a:t>There can be unexpected consequences of action:</a:t>
            </a:r>
          </a:p>
          <a:p>
            <a:r>
              <a:rPr lang="en-GB" dirty="0" smtClean="0"/>
              <a:t>	Historic buildings need to breathe</a:t>
            </a:r>
          </a:p>
          <a:p>
            <a:pPr lvl="1"/>
            <a:r>
              <a:rPr lang="en-GB" dirty="0" smtClean="0"/>
              <a:t>	Condensation and moisture control is important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Fabric interventions may not be feasible</a:t>
            </a:r>
          </a:p>
          <a:p>
            <a:pPr lvl="0"/>
            <a:r>
              <a:rPr lang="en-GB" dirty="0" smtClean="0"/>
              <a:t>Fabric</a:t>
            </a:r>
            <a:r>
              <a:rPr lang="en-GB" baseline="0" dirty="0" smtClean="0"/>
              <a:t> – from air-tightness to insulation. Not all of most buildings are important in terms of heritage. Pick your areas carefully</a:t>
            </a:r>
          </a:p>
          <a:p>
            <a:pPr lvl="0"/>
            <a:r>
              <a:rPr lang="en-GB" baseline="0" dirty="0" smtClean="0"/>
              <a:t>Services – improvements can be incorporated into refurbishment cycles often with little on-cost over the standard like-for-like replacement</a:t>
            </a:r>
            <a:endParaRPr lang="en-GB"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0F4597AF-95F5-46F5-96F7-A00B5B3BFFD0}" type="slidenum">
              <a:rPr lang="en-GB" smtClean="0"/>
              <a:pPr/>
              <a:t>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Edinburgh - Grade</a:t>
            </a:r>
            <a:r>
              <a:rPr lang="en-GB" baseline="0" dirty="0" smtClean="0"/>
              <a:t> B listed, 1960’s. Refurbishment and extension.</a:t>
            </a:r>
          </a:p>
          <a:p>
            <a:r>
              <a:rPr lang="en-GB" baseline="0" dirty="0" smtClean="0"/>
              <a:t>Refurbishment took the 24m deep building to a natural ventilation strategy. Also biomass boiler, light-tubes, phase change thermal mass, roof passive ventilators</a:t>
            </a:r>
          </a:p>
          <a:p>
            <a:r>
              <a:rPr lang="en-GB" dirty="0" smtClean="0"/>
              <a:t>30% reduction in heating energy</a:t>
            </a:r>
          </a:p>
          <a:p>
            <a:r>
              <a:rPr lang="en-GB" dirty="0" smtClean="0"/>
              <a:t>60% reduction in</a:t>
            </a:r>
            <a:r>
              <a:rPr lang="en-GB" baseline="0" dirty="0" smtClean="0"/>
              <a:t> lighting energy</a:t>
            </a:r>
            <a:endParaRPr lang="en-GB" dirty="0"/>
          </a:p>
        </p:txBody>
      </p:sp>
      <p:sp>
        <p:nvSpPr>
          <p:cNvPr id="4" name="Slide Number Placeholder 3"/>
          <p:cNvSpPr>
            <a:spLocks noGrp="1"/>
          </p:cNvSpPr>
          <p:nvPr>
            <p:ph type="sldNum" sz="quarter" idx="10"/>
          </p:nvPr>
        </p:nvSpPr>
        <p:spPr/>
        <p:txBody>
          <a:bodyPr/>
          <a:lstStyle/>
          <a:p>
            <a:fld id="{0F4597AF-95F5-46F5-96F7-A00B5B3BFFD0}" type="slidenum">
              <a:rPr lang="en-GB" smtClean="0"/>
              <a:pPr/>
              <a:t>8</a:t>
            </a:fld>
            <a:endParaRPr lang="en-GB"/>
          </a:p>
        </p:txBody>
      </p:sp>
    </p:spTree>
    <p:extLst>
      <p:ext uri="{BB962C8B-B14F-4D97-AF65-F5344CB8AC3E}">
        <p14:creationId xmlns:p14="http://schemas.microsoft.com/office/powerpoint/2010/main" val="1169713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Constructed 1916. Permanent</a:t>
            </a:r>
            <a:r>
              <a:rPr lang="en-GB" baseline="0" dirty="0" smtClean="0"/>
              <a:t> </a:t>
            </a:r>
            <a:r>
              <a:rPr lang="en-AU" dirty="0" smtClean="0">
                <a:solidFill>
                  <a:schemeClr val="tx1"/>
                </a:solidFill>
              </a:rPr>
              <a:t>conservation order by NSW Heritage Council</a:t>
            </a:r>
          </a:p>
          <a:p>
            <a:r>
              <a:rPr lang="en-AU" b="0" dirty="0" smtClean="0">
                <a:solidFill>
                  <a:schemeClr val="tx1"/>
                </a:solidFill>
              </a:rPr>
              <a:t>Heavily shaded</a:t>
            </a:r>
            <a:r>
              <a:rPr lang="en-AU" b="0" baseline="0" dirty="0" smtClean="0">
                <a:solidFill>
                  <a:schemeClr val="tx1"/>
                </a:solidFill>
              </a:rPr>
              <a:t> by surrounding buildings</a:t>
            </a:r>
          </a:p>
          <a:p>
            <a:r>
              <a:rPr lang="en-AU" b="0" baseline="0" dirty="0" smtClean="0">
                <a:solidFill>
                  <a:schemeClr val="tx1"/>
                </a:solidFill>
              </a:rPr>
              <a:t>Refurbishment greatly improved daylighting, particularly through the use of a new atrium</a:t>
            </a:r>
          </a:p>
          <a:p>
            <a:r>
              <a:rPr lang="en-AU" b="0" baseline="0" dirty="0" smtClean="0">
                <a:solidFill>
                  <a:schemeClr val="tx1"/>
                </a:solidFill>
              </a:rPr>
              <a:t>Removal of ceilings to expose thermal mass</a:t>
            </a:r>
          </a:p>
          <a:p>
            <a:r>
              <a:rPr lang="en-AU" b="0" baseline="0" dirty="0" smtClean="0">
                <a:solidFill>
                  <a:schemeClr val="tx1"/>
                </a:solidFill>
              </a:rPr>
              <a:t>Highest </a:t>
            </a:r>
            <a:r>
              <a:rPr lang="en-AU" b="0" baseline="0" dirty="0" err="1" smtClean="0">
                <a:solidFill>
                  <a:schemeClr val="tx1"/>
                </a:solidFill>
              </a:rPr>
              <a:t>GreenStar</a:t>
            </a:r>
            <a:r>
              <a:rPr lang="en-AU" b="0" baseline="0" dirty="0" smtClean="0">
                <a:solidFill>
                  <a:schemeClr val="tx1"/>
                </a:solidFill>
              </a:rPr>
              <a:t> Rating, 5 star energy rating. Quickly leased to Blue-chip company for 15 year term</a:t>
            </a:r>
          </a:p>
          <a:p>
            <a:endParaRPr lang="en-AU" b="0" baseline="0" dirty="0" smtClean="0">
              <a:solidFill>
                <a:schemeClr val="tx1"/>
              </a:solidFill>
            </a:endParaRPr>
          </a:p>
          <a:p>
            <a:endParaRPr lang="en-AU" b="0" baseline="0" dirty="0" smtClean="0">
              <a:solidFill>
                <a:schemeClr val="tx1"/>
              </a:solidFill>
            </a:endParaRPr>
          </a:p>
          <a:p>
            <a:endParaRPr lang="en-AU" b="0" baseline="0" dirty="0" smtClean="0">
              <a:solidFill>
                <a:schemeClr val="tx1"/>
              </a:solidFill>
            </a:endParaRPr>
          </a:p>
          <a:p>
            <a:endParaRPr lang="en-GB" b="0" dirty="0"/>
          </a:p>
        </p:txBody>
      </p:sp>
      <p:sp>
        <p:nvSpPr>
          <p:cNvPr id="4" name="Slide Number Placeholder 3"/>
          <p:cNvSpPr>
            <a:spLocks noGrp="1"/>
          </p:cNvSpPr>
          <p:nvPr>
            <p:ph type="sldNum" sz="quarter" idx="10"/>
          </p:nvPr>
        </p:nvSpPr>
        <p:spPr/>
        <p:txBody>
          <a:bodyPr/>
          <a:lstStyle/>
          <a:p>
            <a:fld id="{0F4597AF-95F5-46F5-96F7-A00B5B3BFFD0}" type="slidenum">
              <a:rPr lang="en-GB" smtClean="0"/>
              <a:pPr/>
              <a:t>9</a:t>
            </a:fld>
            <a:endParaRPr lang="en-GB"/>
          </a:p>
        </p:txBody>
      </p:sp>
    </p:spTree>
    <p:extLst>
      <p:ext uri="{BB962C8B-B14F-4D97-AF65-F5344CB8AC3E}">
        <p14:creationId xmlns:p14="http://schemas.microsoft.com/office/powerpoint/2010/main" val="733227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Heritage</a:t>
            </a:r>
            <a:r>
              <a:rPr lang="en-GB" baseline="0" dirty="0" smtClean="0"/>
              <a:t> survey showed varying importance across the building</a:t>
            </a:r>
          </a:p>
          <a:p>
            <a:r>
              <a:rPr lang="en-GB" dirty="0" smtClean="0"/>
              <a:t>Condition survey invariably</a:t>
            </a:r>
            <a:r>
              <a:rPr lang="en-GB" baseline="0" dirty="0" smtClean="0"/>
              <a:t> showed up aspects of fabric and systems that were in need of replacement so upgrades could be incorporated at a lowered on-cost</a:t>
            </a:r>
            <a:endParaRPr lang="en-GB" dirty="0"/>
          </a:p>
        </p:txBody>
      </p:sp>
      <p:sp>
        <p:nvSpPr>
          <p:cNvPr id="4" name="Slide Number Placeholder 3"/>
          <p:cNvSpPr>
            <a:spLocks noGrp="1"/>
          </p:cNvSpPr>
          <p:nvPr>
            <p:ph type="sldNum" sz="quarter" idx="10"/>
          </p:nvPr>
        </p:nvSpPr>
        <p:spPr/>
        <p:txBody>
          <a:bodyPr/>
          <a:lstStyle/>
          <a:p>
            <a:fld id="{0F4597AF-95F5-46F5-96F7-A00B5B3BFFD0}" type="slidenum">
              <a:rPr lang="en-GB" smtClean="0"/>
              <a:pPr/>
              <a:t>10</a:t>
            </a:fld>
            <a:endParaRPr lang="en-GB"/>
          </a:p>
        </p:txBody>
      </p:sp>
    </p:spTree>
    <p:extLst>
      <p:ext uri="{BB962C8B-B14F-4D97-AF65-F5344CB8AC3E}">
        <p14:creationId xmlns:p14="http://schemas.microsoft.com/office/powerpoint/2010/main" val="2798080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Care over</a:t>
            </a:r>
            <a:r>
              <a:rPr lang="en-GB" baseline="0" dirty="0" smtClean="0"/>
              <a:t> summation of intervention results</a:t>
            </a:r>
            <a:endParaRPr lang="en-GB" dirty="0"/>
          </a:p>
        </p:txBody>
      </p:sp>
      <p:sp>
        <p:nvSpPr>
          <p:cNvPr id="4" name="Slide Number Placeholder 3"/>
          <p:cNvSpPr>
            <a:spLocks noGrp="1"/>
          </p:cNvSpPr>
          <p:nvPr>
            <p:ph type="sldNum" sz="quarter" idx="10"/>
          </p:nvPr>
        </p:nvSpPr>
        <p:spPr/>
        <p:txBody>
          <a:bodyPr/>
          <a:lstStyle/>
          <a:p>
            <a:fld id="{0F4597AF-95F5-46F5-96F7-A00B5B3BFFD0}" type="slidenum">
              <a:rPr lang="en-GB" smtClean="0"/>
              <a:pPr/>
              <a:t>11</a:t>
            </a:fld>
            <a:endParaRPr lang="en-GB"/>
          </a:p>
        </p:txBody>
      </p:sp>
    </p:spTree>
    <p:extLst>
      <p:ext uri="{BB962C8B-B14F-4D97-AF65-F5344CB8AC3E}">
        <p14:creationId xmlns:p14="http://schemas.microsoft.com/office/powerpoint/2010/main" val="1985842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LTR">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7543" y="3284984"/>
            <a:ext cx="4824537" cy="1224136"/>
          </a:xfrm>
          <a:prstGeom prst="rect">
            <a:avLst/>
          </a:prstGeom>
        </p:spPr>
        <p:txBody>
          <a:bodyPr/>
          <a:lstStyle>
            <a:lvl1pPr marL="0" indent="0" algn="l">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a:t>
            </a:r>
            <a:endParaRPr lang="en-GB" dirty="0"/>
          </a:p>
        </p:txBody>
      </p:sp>
      <p:sp>
        <p:nvSpPr>
          <p:cNvPr id="14" name="Text Placeholder 2"/>
          <p:cNvSpPr>
            <a:spLocks noGrp="1"/>
          </p:cNvSpPr>
          <p:nvPr>
            <p:ph type="body" idx="13" hasCustomPrompt="1"/>
          </p:nvPr>
        </p:nvSpPr>
        <p:spPr>
          <a:xfrm>
            <a:off x="1403648" y="6199792"/>
            <a:ext cx="4608512" cy="329828"/>
          </a:xfrm>
          <a:prstGeom prst="rect">
            <a:avLst/>
          </a:prstGeom>
        </p:spPr>
        <p:txBody>
          <a:bodyPr anchor="b">
            <a:normAutofit/>
          </a:bodyPr>
          <a:lstStyle>
            <a:lvl1pPr marL="0" indent="0">
              <a:buNone/>
              <a:defRPr sz="1800" baseline="0">
                <a:solidFill>
                  <a:schemeClr val="tx1">
                    <a:lumMod val="65000"/>
                    <a:lumOff val="3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Stream: Estates and Operations</a:t>
            </a:r>
          </a:p>
        </p:txBody>
      </p:sp>
      <p:sp>
        <p:nvSpPr>
          <p:cNvPr id="18" name="Title 17"/>
          <p:cNvSpPr>
            <a:spLocks noGrp="1"/>
          </p:cNvSpPr>
          <p:nvPr>
            <p:ph type="title"/>
          </p:nvPr>
        </p:nvSpPr>
        <p:spPr>
          <a:xfrm>
            <a:off x="467544" y="1124744"/>
            <a:ext cx="8293335" cy="2016223"/>
          </a:xfrm>
          <a:prstGeom prst="rect">
            <a:avLst/>
          </a:prstGeom>
        </p:spPr>
        <p:txBody>
          <a:bodyPr/>
          <a:lstStyle>
            <a:lvl1pPr>
              <a:defRPr>
                <a:solidFill>
                  <a:srgbClr val="0FA79D"/>
                </a:solidFill>
              </a:defRPr>
            </a:lvl1pPr>
          </a:lstStyle>
          <a:p>
            <a:r>
              <a:rPr lang="en-US" dirty="0" smtClean="0"/>
              <a:t>Click to edit Master title style</a:t>
            </a:r>
            <a:endParaRPr lang="en-GB" dirty="0"/>
          </a:p>
        </p:txBody>
      </p:sp>
      <p:sp>
        <p:nvSpPr>
          <p:cNvPr id="22" name="TextBox 21"/>
          <p:cNvSpPr txBox="1"/>
          <p:nvPr userDrawn="1"/>
        </p:nvSpPr>
        <p:spPr>
          <a:xfrm>
            <a:off x="6672647" y="6309320"/>
            <a:ext cx="2088232" cy="338554"/>
          </a:xfrm>
          <a:prstGeom prst="rect">
            <a:avLst/>
          </a:prstGeom>
          <a:noFill/>
        </p:spPr>
        <p:txBody>
          <a:bodyPr wrap="square" rtlCol="0">
            <a:spAutoFit/>
          </a:bodyPr>
          <a:lstStyle/>
          <a:p>
            <a:pPr algn="r"/>
            <a:fld id="{34188F14-23C6-424A-A5ED-4385630B3851}" type="slidenum">
              <a:rPr lang="en-GB" sz="1600" smtClean="0">
                <a:latin typeface="Arial" pitchFamily="34" charset="0"/>
                <a:cs typeface="Arial" pitchFamily="34" charset="0"/>
              </a:rPr>
              <a:pPr algn="r"/>
              <a:t>‹#›</a:t>
            </a:fld>
            <a:endParaRPr lang="en-GB" sz="1600" dirty="0">
              <a:latin typeface="Arial" pitchFamily="34" charset="0"/>
              <a:cs typeface="Arial" pitchFamily="34" charset="0"/>
            </a:endParaRPr>
          </a:p>
        </p:txBody>
      </p:sp>
      <p:pic>
        <p:nvPicPr>
          <p:cNvPr id="5" name="Picture 4"/>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504" y="5301208"/>
            <a:ext cx="1436400" cy="1436400"/>
          </a:xfrm>
          <a:prstGeom prst="rect">
            <a:avLst/>
          </a:prstGeom>
        </p:spPr>
      </p:pic>
    </p:spTree>
    <p:extLst>
      <p:ext uri="{BB962C8B-B14F-4D97-AF65-F5344CB8AC3E}">
        <p14:creationId xmlns:p14="http://schemas.microsoft.com/office/powerpoint/2010/main" val="2524790007"/>
      </p:ext>
    </p:extLst>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915000" cy="778098"/>
          </a:xfrm>
          <a:prstGeom prst="rect">
            <a:avLst/>
          </a:prstGeom>
        </p:spPr>
        <p:txBody>
          <a:bodyPr/>
          <a:lstStyle>
            <a:lvl1pPr>
              <a:defRPr b="0">
                <a:solidFill>
                  <a:srgbClr val="0FA79D"/>
                </a:solidFill>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457200" y="1268760"/>
            <a:ext cx="8229600" cy="485740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AC90BF49-16BE-4E29-89A5-91128146C5ED}" type="slidenum">
              <a:rPr lang="en-GB" smtClean="0"/>
              <a:pPr/>
              <a:t>‹#›</a:t>
            </a:fld>
            <a:endParaRPr lang="en-GB"/>
          </a:p>
        </p:txBody>
      </p:sp>
    </p:spTree>
    <p:extLst>
      <p:ext uri="{BB962C8B-B14F-4D97-AF65-F5344CB8AC3E}">
        <p14:creationId xmlns:p14="http://schemas.microsoft.com/office/powerpoint/2010/main" val="25101694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52736"/>
            <a:ext cx="2057400" cy="5073427"/>
          </a:xfrm>
          <a:prstGeom prst="rect">
            <a:avLst/>
          </a:prstGeom>
        </p:spPr>
        <p:txBody>
          <a:bodyPr vert="eaVert"/>
          <a:lstStyle>
            <a:lvl1pPr>
              <a:defRPr b="0">
                <a:solidFill>
                  <a:srgbClr val="0FA79D"/>
                </a:solidFill>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extBox 8"/>
          <p:cNvSpPr txBox="1"/>
          <p:nvPr userDrawn="1"/>
        </p:nvSpPr>
        <p:spPr>
          <a:xfrm>
            <a:off x="6672647" y="6309320"/>
            <a:ext cx="2088232" cy="338554"/>
          </a:xfrm>
          <a:prstGeom prst="rect">
            <a:avLst/>
          </a:prstGeom>
          <a:noFill/>
        </p:spPr>
        <p:txBody>
          <a:bodyPr wrap="square" rtlCol="0">
            <a:spAutoFit/>
          </a:bodyPr>
          <a:lstStyle/>
          <a:p>
            <a:pPr algn="r"/>
            <a:fld id="{34188F14-23C6-424A-A5ED-4385630B3851}" type="slidenum">
              <a:rPr lang="en-GB" sz="1600" smtClean="0">
                <a:latin typeface="Arial" pitchFamily="34" charset="0"/>
                <a:cs typeface="Arial" pitchFamily="34" charset="0"/>
              </a:rPr>
              <a:pPr algn="r"/>
              <a:t>‹#›</a:t>
            </a:fld>
            <a:endParaRPr lang="en-GB" sz="1600" dirty="0">
              <a:latin typeface="Arial" pitchFamily="34" charset="0"/>
              <a:cs typeface="Arial" pitchFamily="34" charset="0"/>
            </a:endParaRPr>
          </a:p>
        </p:txBody>
      </p:sp>
    </p:spTree>
    <p:extLst>
      <p:ext uri="{BB962C8B-B14F-4D97-AF65-F5344CB8AC3E}">
        <p14:creationId xmlns:p14="http://schemas.microsoft.com/office/powerpoint/2010/main" val="170343864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ake home mess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5987008" cy="850106"/>
          </a:xfrm>
          <a:prstGeom prst="rect">
            <a:avLst/>
          </a:prstGeom>
          <a:ln>
            <a:noFill/>
          </a:ln>
        </p:spPr>
        <p:txBody>
          <a:bodyPr/>
          <a:lstStyle>
            <a:lvl1pPr>
              <a:defRPr sz="4800" b="0" baseline="0">
                <a:solidFill>
                  <a:srgbClr val="0FA79D"/>
                </a:solidFill>
              </a:defRPr>
            </a:lvl1pPr>
          </a:lstStyle>
          <a:p>
            <a:r>
              <a:rPr lang="en-US" dirty="0" smtClean="0"/>
              <a:t>Your ‘aha’ action</a:t>
            </a:r>
            <a:endParaRPr lang="en-GB" dirty="0"/>
          </a:p>
        </p:txBody>
      </p:sp>
      <p:sp>
        <p:nvSpPr>
          <p:cNvPr id="7" name="Content Placeholder 6"/>
          <p:cNvSpPr>
            <a:spLocks noGrp="1"/>
          </p:cNvSpPr>
          <p:nvPr>
            <p:ph sz="quarter" idx="13" hasCustomPrompt="1"/>
          </p:nvPr>
        </p:nvSpPr>
        <p:spPr>
          <a:xfrm>
            <a:off x="468313" y="2348880"/>
            <a:ext cx="8207375" cy="3888432"/>
          </a:xfrm>
          <a:prstGeom prst="rect">
            <a:avLst/>
          </a:prstGeom>
        </p:spPr>
        <p:txBody>
          <a:bodyPr/>
          <a:lstStyle>
            <a:lvl1pPr marL="0" indent="0">
              <a:buClr>
                <a:srgbClr val="562689"/>
              </a:buClr>
              <a:buSzPct val="121000"/>
              <a:buFont typeface="+mj-lt"/>
              <a:buNone/>
              <a:defRPr baseline="0">
                <a:solidFill>
                  <a:schemeClr val="tx1">
                    <a:lumMod val="75000"/>
                    <a:lumOff val="25000"/>
                  </a:schemeClr>
                </a:solidFill>
              </a:defRPr>
            </a:lvl1pPr>
            <a:lvl2pPr marL="971550" indent="-514350">
              <a:buFont typeface="+mj-lt"/>
              <a:buAutoNum type="arabicPeriod"/>
              <a:defRPr/>
            </a:lvl2pPr>
            <a:lvl3pPr marL="1371600" indent="-457200">
              <a:buFont typeface="+mj-lt"/>
              <a:buAutoNum type="arabicPeriod"/>
              <a:defRPr/>
            </a:lvl3pPr>
            <a:lvl4pPr marL="1828800" indent="-457200">
              <a:buFont typeface="+mj-lt"/>
              <a:buAutoNum type="arabicPeriod"/>
              <a:defRPr/>
            </a:lvl4pPr>
            <a:lvl5pPr marL="2286000" indent="-457200">
              <a:buFont typeface="+mj-lt"/>
              <a:buAutoNum type="arabicPeriod"/>
              <a:defRPr/>
            </a:lvl5pPr>
          </a:lstStyle>
          <a:p>
            <a:pPr lvl="0"/>
            <a:r>
              <a:rPr lang="en-US" dirty="0" smtClean="0"/>
              <a:t>[Tell the audience the one thing they should do or take from this session – insert here] </a:t>
            </a:r>
          </a:p>
          <a:p>
            <a:pPr lvl="0"/>
            <a:endParaRPr lang="en-US" dirty="0" smtClean="0"/>
          </a:p>
          <a:p>
            <a:pPr lvl="0"/>
            <a:endParaRPr lang="en-US" dirty="0" smtClean="0"/>
          </a:p>
        </p:txBody>
      </p:sp>
      <p:sp>
        <p:nvSpPr>
          <p:cNvPr id="10" name="TextBox 9"/>
          <p:cNvSpPr txBox="1"/>
          <p:nvPr userDrawn="1"/>
        </p:nvSpPr>
        <p:spPr>
          <a:xfrm>
            <a:off x="6672647" y="6309320"/>
            <a:ext cx="2088232" cy="338554"/>
          </a:xfrm>
          <a:prstGeom prst="rect">
            <a:avLst/>
          </a:prstGeom>
          <a:noFill/>
        </p:spPr>
        <p:txBody>
          <a:bodyPr wrap="square" rtlCol="0">
            <a:spAutoFit/>
          </a:bodyPr>
          <a:lstStyle/>
          <a:p>
            <a:pPr algn="r"/>
            <a:fld id="{34188F14-23C6-424A-A5ED-4385630B3851}" type="slidenum">
              <a:rPr lang="en-GB" sz="1600" smtClean="0">
                <a:latin typeface="Arial" pitchFamily="34" charset="0"/>
                <a:cs typeface="Arial" pitchFamily="34" charset="0"/>
              </a:rPr>
              <a:pPr algn="r"/>
              <a:t>‹#›</a:t>
            </a:fld>
            <a:endParaRPr lang="en-GB" sz="1600" dirty="0">
              <a:latin typeface="Arial" pitchFamily="34" charset="0"/>
              <a:cs typeface="Arial" pitchFamily="34" charset="0"/>
            </a:endParaRPr>
          </a:p>
        </p:txBody>
      </p:sp>
      <p:sp>
        <p:nvSpPr>
          <p:cNvPr id="3" name="TextBox 2"/>
          <p:cNvSpPr txBox="1"/>
          <p:nvPr userDrawn="1"/>
        </p:nvSpPr>
        <p:spPr>
          <a:xfrm>
            <a:off x="467544" y="1044025"/>
            <a:ext cx="5976664" cy="584775"/>
          </a:xfrm>
          <a:prstGeom prst="rect">
            <a:avLst/>
          </a:prstGeom>
          <a:noFill/>
        </p:spPr>
        <p:txBody>
          <a:bodyPr wrap="square" rtlCol="0">
            <a:spAutoFit/>
          </a:bodyPr>
          <a:lstStyle/>
          <a:p>
            <a:r>
              <a:rPr lang="en-US" sz="3200" dirty="0" smtClean="0">
                <a:solidFill>
                  <a:srgbClr val="0FA79D"/>
                </a:solidFill>
                <a:latin typeface="Arial" pitchFamily="34" charset="0"/>
                <a:cs typeface="Arial" pitchFamily="34" charset="0"/>
              </a:rPr>
              <a:t>If you don’t do anything else…</a:t>
            </a:r>
            <a:endParaRPr lang="en-GB" sz="3200" dirty="0">
              <a:solidFill>
                <a:srgbClr val="0FA79D"/>
              </a:solidFill>
              <a:latin typeface="Arial" pitchFamily="34" charset="0"/>
              <a:cs typeface="Arial" pitchFamily="34" charset="0"/>
            </a:endParaRPr>
          </a:p>
        </p:txBody>
      </p:sp>
    </p:spTree>
    <p:extLst>
      <p:ext uri="{BB962C8B-B14F-4D97-AF65-F5344CB8AC3E}">
        <p14:creationId xmlns:p14="http://schemas.microsoft.com/office/powerpoint/2010/main" val="18385458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Orange_Arup_Master_InsertObject">
    <p:spTree>
      <p:nvGrpSpPr>
        <p:cNvPr id="1" name=""/>
        <p:cNvGrpSpPr/>
        <p:nvPr/>
      </p:nvGrpSpPr>
      <p:grpSpPr>
        <a:xfrm>
          <a:off x="0" y="0"/>
          <a:ext cx="0" cy="0"/>
          <a:chOff x="0" y="0"/>
          <a:chExt cx="0" cy="0"/>
        </a:xfrm>
      </p:grpSpPr>
      <p:sp>
        <p:nvSpPr>
          <p:cNvPr id="2" name="Title 1"/>
          <p:cNvSpPr>
            <a:spLocks noGrp="1"/>
          </p:cNvSpPr>
          <p:nvPr>
            <p:ph type="title"/>
          </p:nvPr>
        </p:nvSpPr>
        <p:spPr>
          <a:xfrm>
            <a:off x="420688" y="250825"/>
            <a:ext cx="8318500" cy="434734"/>
          </a:xfrm>
          <a:prstGeom prst="rect">
            <a:avLst/>
          </a:prstGeom>
        </p:spPr>
        <p:txBody>
          <a:bodyPr/>
          <a:lstStyle>
            <a:lvl1pPr>
              <a:defRPr>
                <a:solidFill>
                  <a:schemeClr val="accent3"/>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20688" y="1438276"/>
            <a:ext cx="8318500" cy="4503737"/>
          </a:xfrm>
          <a:prstGeom prst="rect">
            <a:avLst/>
          </a:prstGeom>
        </p:spPr>
        <p:txBody>
          <a:bodyPr/>
          <a:lstStyle>
            <a:lvl1pPr>
              <a:buClr>
                <a:schemeClr val="accent3"/>
              </a:buClr>
              <a:buFont typeface="Wingdings" pitchFamily="2" charset="2"/>
              <a:buChar char="§"/>
              <a:defRPr/>
            </a:lvl1pPr>
            <a:lvl2pPr marL="627063" indent="-271463">
              <a:lnSpc>
                <a:spcPts val="2500"/>
              </a:lnSpc>
              <a:buClr>
                <a:schemeClr val="accent3"/>
              </a:buClr>
              <a:defRPr/>
            </a:lvl2pPr>
            <a:lvl3pPr marL="893763" indent="-266700">
              <a:lnSpc>
                <a:spcPts val="2300"/>
              </a:lnSpc>
              <a:buClr>
                <a:schemeClr val="accent3"/>
              </a:buClr>
              <a:defRPr/>
            </a:lvl3pPr>
            <a:lvl4pPr marL="896938" indent="-269875">
              <a:lnSpc>
                <a:spcPts val="2300"/>
              </a:lnSpc>
              <a:buClr>
                <a:schemeClr val="accent3"/>
              </a:buClr>
              <a:defRPr/>
            </a:lvl4pPr>
            <a:lvl5pPr marL="896938" indent="-269875">
              <a:lnSpc>
                <a:spcPts val="2300"/>
              </a:lnSpc>
              <a:buClr>
                <a:schemeClr val="accent3"/>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4"/>
          <p:cNvSpPr txBox="1">
            <a:spLocks/>
          </p:cNvSpPr>
          <p:nvPr userDrawn="1"/>
        </p:nvSpPr>
        <p:spPr>
          <a:xfrm>
            <a:off x="0" y="6457950"/>
            <a:ext cx="287338" cy="215900"/>
          </a:xfrm>
          <a:prstGeom prst="rect">
            <a:avLst/>
          </a:prstGeom>
        </p:spPr>
        <p:txBody>
          <a:bodyPr lIns="0" tIns="0" rIns="0" bIns="0" anchor="b" anchorCtr="0"/>
          <a:lstStyle>
            <a:lvl1pPr algn="r">
              <a:defRPr sz="800">
                <a:solidFill>
                  <a:schemeClr val="tx1"/>
                </a:solidFill>
              </a:defRPr>
            </a:lvl1pPr>
          </a:lstStyle>
          <a:p>
            <a:pPr fontAlgn="auto">
              <a:spcBef>
                <a:spcPts val="0"/>
              </a:spcBef>
              <a:spcAft>
                <a:spcPts val="0"/>
              </a:spcAft>
              <a:defRPr/>
            </a:pPr>
            <a:fld id="{84ADEA5E-D855-46E6-A607-27446C644854}" type="slidenum">
              <a:rPr lang="en-US" smtClean="0">
                <a:solidFill>
                  <a:schemeClr val="bg1"/>
                </a:solidFill>
                <a:latin typeface="Arial"/>
                <a:cs typeface="+mn-cs"/>
              </a:rPr>
              <a:pPr fontAlgn="auto">
                <a:spcBef>
                  <a:spcPts val="0"/>
                </a:spcBef>
                <a:spcAft>
                  <a:spcPts val="0"/>
                </a:spcAft>
                <a:defRPr/>
              </a:pPr>
              <a:t>‹#›</a:t>
            </a:fld>
            <a:r>
              <a:rPr lang="en-US" dirty="0" smtClean="0">
                <a:solidFill>
                  <a:schemeClr val="bg1"/>
                </a:solidFill>
                <a:latin typeface="Arial"/>
                <a:cs typeface="+mn-cs"/>
              </a:rPr>
              <a:t>  </a:t>
            </a:r>
            <a:endParaRPr lang="en-US" dirty="0">
              <a:solidFill>
                <a:schemeClr val="bg1"/>
              </a:solidFill>
              <a:latin typeface="Arial"/>
              <a:cs typeface="+mn-cs"/>
            </a:endParaRPr>
          </a:p>
        </p:txBody>
      </p:sp>
      <p:pic>
        <p:nvPicPr>
          <p:cNvPr id="1026" name="Picture 2"/>
          <p:cNvPicPr>
            <a:picLocks noChangeAspect="1" noChangeArrowheads="1"/>
          </p:cNvPicPr>
          <p:nvPr userDrawn="1"/>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822406" y="6339654"/>
            <a:ext cx="1057474" cy="319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408384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15447" cy="922114"/>
          </a:xfrm>
          <a:prstGeom prst="rect">
            <a:avLst/>
          </a:prstGeom>
        </p:spPr>
        <p:txBody>
          <a:bodyPr/>
          <a:lstStyle>
            <a:lvl1pPr>
              <a:defRPr b="0">
                <a:solidFill>
                  <a:srgbClr val="0FA79D"/>
                </a:solidFill>
              </a:defRPr>
            </a:lvl1pPr>
          </a:lstStyle>
          <a:p>
            <a:r>
              <a:rPr lang="en-US" dirty="0" smtClean="0"/>
              <a:t>Click to edit Master title style</a:t>
            </a:r>
            <a:endParaRPr lang="en-GB" dirty="0"/>
          </a:p>
        </p:txBody>
      </p:sp>
      <p:sp>
        <p:nvSpPr>
          <p:cNvPr id="7" name="Content Placeholder 6"/>
          <p:cNvSpPr>
            <a:spLocks noGrp="1"/>
          </p:cNvSpPr>
          <p:nvPr>
            <p:ph sz="quarter" idx="13"/>
          </p:nvPr>
        </p:nvSpPr>
        <p:spPr>
          <a:xfrm>
            <a:off x="468313" y="1556792"/>
            <a:ext cx="8207375" cy="4752528"/>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Box 9"/>
          <p:cNvSpPr txBox="1"/>
          <p:nvPr userDrawn="1"/>
        </p:nvSpPr>
        <p:spPr>
          <a:xfrm>
            <a:off x="6672647" y="6309320"/>
            <a:ext cx="2088232" cy="338554"/>
          </a:xfrm>
          <a:prstGeom prst="rect">
            <a:avLst/>
          </a:prstGeom>
          <a:noFill/>
        </p:spPr>
        <p:txBody>
          <a:bodyPr wrap="square" rtlCol="0">
            <a:spAutoFit/>
          </a:bodyPr>
          <a:lstStyle/>
          <a:p>
            <a:pPr algn="r"/>
            <a:fld id="{34188F14-23C6-424A-A5ED-4385630B3851}" type="slidenum">
              <a:rPr lang="en-GB" sz="1600" smtClean="0">
                <a:latin typeface="Arial" pitchFamily="34" charset="0"/>
                <a:cs typeface="Arial" pitchFamily="34" charset="0"/>
              </a:rPr>
              <a:pPr algn="r"/>
              <a:t>‹#›</a:t>
            </a:fld>
            <a:endParaRPr lang="en-GB" sz="1600" dirty="0">
              <a:latin typeface="Arial" pitchFamily="34" charset="0"/>
              <a:cs typeface="Arial" pitchFamily="34" charset="0"/>
            </a:endParaRPr>
          </a:p>
        </p:txBody>
      </p:sp>
    </p:spTree>
    <p:extLst>
      <p:ext uri="{BB962C8B-B14F-4D97-AF65-F5344CB8AC3E}">
        <p14:creationId xmlns:p14="http://schemas.microsoft.com/office/powerpoint/2010/main" val="34407288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ake home messages">
    <p:spTree>
      <p:nvGrpSpPr>
        <p:cNvPr id="1" name=""/>
        <p:cNvGrpSpPr/>
        <p:nvPr/>
      </p:nvGrpSpPr>
      <p:grpSpPr>
        <a:xfrm>
          <a:off x="0" y="0"/>
          <a:ext cx="0" cy="0"/>
          <a:chOff x="0" y="0"/>
          <a:chExt cx="0" cy="0"/>
        </a:xfrm>
      </p:grpSpPr>
      <p:sp>
        <p:nvSpPr>
          <p:cNvPr id="7" name="Content Placeholder 6"/>
          <p:cNvSpPr>
            <a:spLocks noGrp="1"/>
          </p:cNvSpPr>
          <p:nvPr>
            <p:ph sz="quarter" idx="13" hasCustomPrompt="1"/>
          </p:nvPr>
        </p:nvSpPr>
        <p:spPr>
          <a:xfrm>
            <a:off x="468313" y="2348880"/>
            <a:ext cx="8207375" cy="3888432"/>
          </a:xfrm>
          <a:prstGeom prst="rect">
            <a:avLst/>
          </a:prstGeom>
        </p:spPr>
        <p:txBody>
          <a:bodyPr/>
          <a:lstStyle>
            <a:lvl1pPr marL="0" indent="0">
              <a:buClr>
                <a:srgbClr val="562689"/>
              </a:buClr>
              <a:buSzPct val="121000"/>
              <a:buFont typeface="+mj-lt"/>
              <a:buNone/>
              <a:defRPr baseline="0">
                <a:solidFill>
                  <a:schemeClr val="tx1">
                    <a:lumMod val="75000"/>
                    <a:lumOff val="25000"/>
                  </a:schemeClr>
                </a:solidFill>
              </a:defRPr>
            </a:lvl1pPr>
            <a:lvl2pPr marL="971550" indent="-514350">
              <a:buFont typeface="+mj-lt"/>
              <a:buAutoNum type="arabicPeriod"/>
              <a:defRPr/>
            </a:lvl2pPr>
            <a:lvl3pPr marL="1371600" indent="-457200">
              <a:buFont typeface="+mj-lt"/>
              <a:buAutoNum type="arabicPeriod"/>
              <a:defRPr/>
            </a:lvl3pPr>
            <a:lvl4pPr marL="1828800" indent="-457200">
              <a:buFont typeface="+mj-lt"/>
              <a:buAutoNum type="arabicPeriod"/>
              <a:defRPr/>
            </a:lvl4pPr>
            <a:lvl5pPr marL="2286000" indent="-457200">
              <a:buFont typeface="+mj-lt"/>
              <a:buAutoNum type="arabicPeriod"/>
              <a:defRPr/>
            </a:lvl5pPr>
          </a:lstStyle>
          <a:p>
            <a:pPr lvl="0"/>
            <a:r>
              <a:rPr lang="en-US" dirty="0" smtClean="0"/>
              <a:t>[Tell the audience the one thing they should do or take from this session – insert here] </a:t>
            </a:r>
          </a:p>
          <a:p>
            <a:pPr lvl="0"/>
            <a:endParaRPr lang="en-US" dirty="0" smtClean="0"/>
          </a:p>
          <a:p>
            <a:pPr lvl="0"/>
            <a:endParaRPr lang="en-US" dirty="0" smtClean="0"/>
          </a:p>
        </p:txBody>
      </p:sp>
      <p:sp>
        <p:nvSpPr>
          <p:cNvPr id="10" name="TextBox 9"/>
          <p:cNvSpPr txBox="1"/>
          <p:nvPr userDrawn="1"/>
        </p:nvSpPr>
        <p:spPr>
          <a:xfrm>
            <a:off x="6672647" y="6309320"/>
            <a:ext cx="2088232" cy="338554"/>
          </a:xfrm>
          <a:prstGeom prst="rect">
            <a:avLst/>
          </a:prstGeom>
          <a:noFill/>
        </p:spPr>
        <p:txBody>
          <a:bodyPr wrap="square" rtlCol="0">
            <a:spAutoFit/>
          </a:bodyPr>
          <a:lstStyle/>
          <a:p>
            <a:pPr algn="r"/>
            <a:fld id="{34188F14-23C6-424A-A5ED-4385630B3851}" type="slidenum">
              <a:rPr lang="en-GB" sz="1600" smtClean="0">
                <a:latin typeface="Arial" pitchFamily="34" charset="0"/>
                <a:cs typeface="Arial" pitchFamily="34" charset="0"/>
              </a:rPr>
              <a:pPr algn="r"/>
              <a:t>‹#›</a:t>
            </a:fld>
            <a:endParaRPr lang="en-GB" sz="1600" dirty="0">
              <a:latin typeface="Arial" pitchFamily="34" charset="0"/>
              <a:cs typeface="Arial" pitchFamily="34" charset="0"/>
            </a:endParaRPr>
          </a:p>
        </p:txBody>
      </p:sp>
      <p:sp>
        <p:nvSpPr>
          <p:cNvPr id="3" name="TextBox 2"/>
          <p:cNvSpPr txBox="1"/>
          <p:nvPr userDrawn="1"/>
        </p:nvSpPr>
        <p:spPr>
          <a:xfrm>
            <a:off x="467544" y="1044025"/>
            <a:ext cx="5976664" cy="584775"/>
          </a:xfrm>
          <a:prstGeom prst="rect">
            <a:avLst/>
          </a:prstGeom>
          <a:noFill/>
        </p:spPr>
        <p:txBody>
          <a:bodyPr wrap="square" rtlCol="0">
            <a:spAutoFit/>
          </a:bodyPr>
          <a:lstStyle/>
          <a:p>
            <a:r>
              <a:rPr lang="en-US" sz="3200" dirty="0" smtClean="0">
                <a:solidFill>
                  <a:srgbClr val="0FA79D"/>
                </a:solidFill>
                <a:latin typeface="Arial" pitchFamily="34" charset="0"/>
                <a:cs typeface="Arial" pitchFamily="34" charset="0"/>
              </a:rPr>
              <a:t>If you don’t do anything else…</a:t>
            </a:r>
            <a:endParaRPr lang="en-GB" sz="3200" dirty="0">
              <a:solidFill>
                <a:srgbClr val="0FA79D"/>
              </a:solidFill>
              <a:latin typeface="Arial" pitchFamily="34" charset="0"/>
              <a:cs typeface="Arial" pitchFamily="34" charset="0"/>
            </a:endParaRPr>
          </a:p>
        </p:txBody>
      </p:sp>
      <p:sp>
        <p:nvSpPr>
          <p:cNvPr id="8" name="TextBox 7"/>
          <p:cNvSpPr txBox="1"/>
          <p:nvPr userDrawn="1"/>
        </p:nvSpPr>
        <p:spPr>
          <a:xfrm>
            <a:off x="457200" y="273600"/>
            <a:ext cx="5986800" cy="849600"/>
          </a:xfrm>
          <a:prstGeom prst="rect">
            <a:avLst/>
          </a:prstGeom>
          <a:noFill/>
        </p:spPr>
        <p:txBody>
          <a:bodyPr wrap="none" rtlCol="0">
            <a:spAutoFit/>
          </a:bodyPr>
          <a:lstStyle/>
          <a:p>
            <a:r>
              <a:rPr lang="en-GB" sz="4800" dirty="0" smtClean="0">
                <a:solidFill>
                  <a:srgbClr val="0FA79D"/>
                </a:solidFill>
                <a:latin typeface="Arial" pitchFamily="34" charset="0"/>
                <a:cs typeface="Arial" pitchFamily="34" charset="0"/>
              </a:rPr>
              <a:t>Your ‘aha’ moment</a:t>
            </a:r>
            <a:endParaRPr lang="en-GB" sz="4800" dirty="0">
              <a:solidFill>
                <a:srgbClr val="0FA79D"/>
              </a:solidFill>
              <a:latin typeface="Arial" pitchFamily="34" charset="0"/>
              <a:cs typeface="Arial" pitchFamily="34" charset="0"/>
            </a:endParaRPr>
          </a:p>
        </p:txBody>
      </p:sp>
    </p:spTree>
    <p:extLst>
      <p:ext uri="{BB962C8B-B14F-4D97-AF65-F5344CB8AC3E}">
        <p14:creationId xmlns:p14="http://schemas.microsoft.com/office/powerpoint/2010/main" val="1838545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987008" cy="778098"/>
          </a:xfrm>
          <a:prstGeom prst="rect">
            <a:avLst/>
          </a:prstGeom>
        </p:spPr>
        <p:txBody>
          <a:bodyPr/>
          <a:lstStyle>
            <a:lvl1pPr>
              <a:defRPr b="0">
                <a:solidFill>
                  <a:srgbClr val="0FA79D"/>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Box 9"/>
          <p:cNvSpPr txBox="1"/>
          <p:nvPr userDrawn="1"/>
        </p:nvSpPr>
        <p:spPr>
          <a:xfrm>
            <a:off x="6672647" y="6309320"/>
            <a:ext cx="2088232" cy="338554"/>
          </a:xfrm>
          <a:prstGeom prst="rect">
            <a:avLst/>
          </a:prstGeom>
          <a:noFill/>
        </p:spPr>
        <p:txBody>
          <a:bodyPr wrap="square" rtlCol="0">
            <a:spAutoFit/>
          </a:bodyPr>
          <a:lstStyle/>
          <a:p>
            <a:pPr algn="r"/>
            <a:fld id="{34188F14-23C6-424A-A5ED-4385630B3851}" type="slidenum">
              <a:rPr lang="en-GB" sz="1600" smtClean="0">
                <a:latin typeface="Arial" pitchFamily="34" charset="0"/>
                <a:cs typeface="Arial" pitchFamily="34" charset="0"/>
              </a:rPr>
              <a:pPr algn="r"/>
              <a:t>‹#›</a:t>
            </a:fld>
            <a:endParaRPr lang="en-GB" sz="1600" dirty="0">
              <a:latin typeface="Arial" pitchFamily="34" charset="0"/>
              <a:cs typeface="Arial" pitchFamily="34" charset="0"/>
            </a:endParaRPr>
          </a:p>
        </p:txBody>
      </p:sp>
    </p:spTree>
    <p:extLst>
      <p:ext uri="{BB962C8B-B14F-4D97-AF65-F5344CB8AC3E}">
        <p14:creationId xmlns:p14="http://schemas.microsoft.com/office/powerpoint/2010/main" val="20465691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987008" cy="778098"/>
          </a:xfrm>
          <a:prstGeom prst="rect">
            <a:avLst/>
          </a:prstGeom>
        </p:spPr>
        <p:txBody>
          <a:bodyPr/>
          <a:lstStyle>
            <a:lvl1pPr>
              <a:defRPr b="0">
                <a:solidFill>
                  <a:srgbClr val="0FA79D"/>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a:prstGeom prst="rect">
            <a:avLst/>
          </a:prstGeo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2" name="TextBox 11"/>
          <p:cNvSpPr txBox="1"/>
          <p:nvPr userDrawn="1"/>
        </p:nvSpPr>
        <p:spPr>
          <a:xfrm>
            <a:off x="6672647" y="6309320"/>
            <a:ext cx="2088232" cy="338554"/>
          </a:xfrm>
          <a:prstGeom prst="rect">
            <a:avLst/>
          </a:prstGeom>
          <a:noFill/>
        </p:spPr>
        <p:txBody>
          <a:bodyPr wrap="square" rtlCol="0">
            <a:spAutoFit/>
          </a:bodyPr>
          <a:lstStyle/>
          <a:p>
            <a:pPr algn="r"/>
            <a:fld id="{34188F14-23C6-424A-A5ED-4385630B3851}" type="slidenum">
              <a:rPr lang="en-GB" sz="1600" smtClean="0">
                <a:latin typeface="Arial" pitchFamily="34" charset="0"/>
                <a:cs typeface="Arial" pitchFamily="34" charset="0"/>
              </a:rPr>
              <a:pPr algn="r"/>
              <a:t>‹#›</a:t>
            </a:fld>
            <a:endParaRPr lang="en-GB" sz="1600" dirty="0">
              <a:latin typeface="Arial" pitchFamily="34" charset="0"/>
              <a:cs typeface="Arial" pitchFamily="34" charset="0"/>
            </a:endParaRPr>
          </a:p>
        </p:txBody>
      </p:sp>
    </p:spTree>
    <p:extLst>
      <p:ext uri="{BB962C8B-B14F-4D97-AF65-F5344CB8AC3E}">
        <p14:creationId xmlns:p14="http://schemas.microsoft.com/office/powerpoint/2010/main" val="23255689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915000" cy="778098"/>
          </a:xfrm>
          <a:prstGeom prst="rect">
            <a:avLst/>
          </a:prstGeom>
        </p:spPr>
        <p:txBody>
          <a:bodyPr/>
          <a:lstStyle>
            <a:lvl1pPr>
              <a:defRPr b="0">
                <a:solidFill>
                  <a:srgbClr val="0FA79D"/>
                </a:solidFill>
              </a:defRPr>
            </a:lvl1pPr>
          </a:lstStyle>
          <a:p>
            <a:r>
              <a:rPr lang="en-US" dirty="0" smtClean="0"/>
              <a:t>Click to edit Master title style</a:t>
            </a:r>
            <a:endParaRPr lang="en-GB" dirty="0"/>
          </a:p>
        </p:txBody>
      </p:sp>
      <p:sp>
        <p:nvSpPr>
          <p:cNvPr id="8" name="TextBox 7"/>
          <p:cNvSpPr txBox="1"/>
          <p:nvPr userDrawn="1"/>
        </p:nvSpPr>
        <p:spPr>
          <a:xfrm>
            <a:off x="6672647" y="6309320"/>
            <a:ext cx="2088232" cy="338554"/>
          </a:xfrm>
          <a:prstGeom prst="rect">
            <a:avLst/>
          </a:prstGeom>
          <a:noFill/>
        </p:spPr>
        <p:txBody>
          <a:bodyPr wrap="square" rtlCol="0">
            <a:spAutoFit/>
          </a:bodyPr>
          <a:lstStyle/>
          <a:p>
            <a:pPr algn="r"/>
            <a:fld id="{34188F14-23C6-424A-A5ED-4385630B3851}" type="slidenum">
              <a:rPr lang="en-GB" sz="1600" smtClean="0">
                <a:latin typeface="Arial" pitchFamily="34" charset="0"/>
                <a:cs typeface="Arial" pitchFamily="34" charset="0"/>
              </a:rPr>
              <a:pPr algn="r"/>
              <a:t>‹#›</a:t>
            </a:fld>
            <a:endParaRPr lang="en-GB" sz="1600" dirty="0">
              <a:latin typeface="Arial" pitchFamily="34" charset="0"/>
              <a:cs typeface="Arial" pitchFamily="34" charset="0"/>
            </a:endParaRPr>
          </a:p>
        </p:txBody>
      </p:sp>
    </p:spTree>
    <p:extLst>
      <p:ext uri="{BB962C8B-B14F-4D97-AF65-F5344CB8AC3E}">
        <p14:creationId xmlns:p14="http://schemas.microsoft.com/office/powerpoint/2010/main" val="5261864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TextBox 6"/>
          <p:cNvSpPr txBox="1"/>
          <p:nvPr userDrawn="1"/>
        </p:nvSpPr>
        <p:spPr>
          <a:xfrm>
            <a:off x="6672647" y="6309320"/>
            <a:ext cx="2088232" cy="338554"/>
          </a:xfrm>
          <a:prstGeom prst="rect">
            <a:avLst/>
          </a:prstGeom>
          <a:noFill/>
        </p:spPr>
        <p:txBody>
          <a:bodyPr wrap="square" rtlCol="0">
            <a:spAutoFit/>
          </a:bodyPr>
          <a:lstStyle/>
          <a:p>
            <a:pPr algn="r"/>
            <a:fld id="{34188F14-23C6-424A-A5ED-4385630B3851}" type="slidenum">
              <a:rPr lang="en-GB" sz="1600" smtClean="0">
                <a:latin typeface="Arial" pitchFamily="34" charset="0"/>
                <a:cs typeface="Arial" pitchFamily="34" charset="0"/>
              </a:rPr>
              <a:pPr algn="r"/>
              <a:t>‹#›</a:t>
            </a:fld>
            <a:endParaRPr lang="en-GB" sz="1600" dirty="0">
              <a:latin typeface="Arial" pitchFamily="34" charset="0"/>
              <a:cs typeface="Arial" pitchFamily="34" charset="0"/>
            </a:endParaRPr>
          </a:p>
        </p:txBody>
      </p:sp>
    </p:spTree>
    <p:extLst>
      <p:ext uri="{BB962C8B-B14F-4D97-AF65-F5344CB8AC3E}">
        <p14:creationId xmlns:p14="http://schemas.microsoft.com/office/powerpoint/2010/main" val="17306750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rgbClr val="0FA79D"/>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Box 9"/>
          <p:cNvSpPr txBox="1"/>
          <p:nvPr userDrawn="1"/>
        </p:nvSpPr>
        <p:spPr>
          <a:xfrm>
            <a:off x="6672647" y="6309320"/>
            <a:ext cx="2088232" cy="338554"/>
          </a:xfrm>
          <a:prstGeom prst="rect">
            <a:avLst/>
          </a:prstGeom>
          <a:noFill/>
        </p:spPr>
        <p:txBody>
          <a:bodyPr wrap="square" rtlCol="0">
            <a:spAutoFit/>
          </a:bodyPr>
          <a:lstStyle/>
          <a:p>
            <a:pPr algn="r"/>
            <a:fld id="{34188F14-23C6-424A-A5ED-4385630B3851}" type="slidenum">
              <a:rPr lang="en-GB" sz="1600" smtClean="0">
                <a:latin typeface="Arial" pitchFamily="34" charset="0"/>
                <a:cs typeface="Arial" pitchFamily="34" charset="0"/>
              </a:rPr>
              <a:pPr algn="r"/>
              <a:t>‹#›</a:t>
            </a:fld>
            <a:endParaRPr lang="en-GB" sz="1600" dirty="0">
              <a:latin typeface="Arial" pitchFamily="34" charset="0"/>
              <a:cs typeface="Arial" pitchFamily="34" charset="0"/>
            </a:endParaRPr>
          </a:p>
        </p:txBody>
      </p:sp>
    </p:spTree>
    <p:extLst>
      <p:ext uri="{BB962C8B-B14F-4D97-AF65-F5344CB8AC3E}">
        <p14:creationId xmlns:p14="http://schemas.microsoft.com/office/powerpoint/2010/main" val="36389933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rgbClr val="0FA79D"/>
                </a:solidFill>
              </a:defRPr>
            </a:lvl1pPr>
          </a:lstStyle>
          <a:p>
            <a:r>
              <a:rPr lang="en-US" dirty="0" smtClean="0"/>
              <a:t>Click to edit Master title style</a:t>
            </a:r>
            <a:endParaRPr lang="en-GB"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Box 9"/>
          <p:cNvSpPr txBox="1"/>
          <p:nvPr userDrawn="1"/>
        </p:nvSpPr>
        <p:spPr>
          <a:xfrm>
            <a:off x="6672647" y="6309320"/>
            <a:ext cx="2088232" cy="338554"/>
          </a:xfrm>
          <a:prstGeom prst="rect">
            <a:avLst/>
          </a:prstGeom>
          <a:noFill/>
        </p:spPr>
        <p:txBody>
          <a:bodyPr wrap="square" rtlCol="0">
            <a:spAutoFit/>
          </a:bodyPr>
          <a:lstStyle/>
          <a:p>
            <a:pPr algn="r"/>
            <a:fld id="{34188F14-23C6-424A-A5ED-4385630B3851}" type="slidenum">
              <a:rPr lang="en-GB" sz="1600" smtClean="0">
                <a:latin typeface="Arial" pitchFamily="34" charset="0"/>
                <a:cs typeface="Arial" pitchFamily="34" charset="0"/>
              </a:rPr>
              <a:pPr algn="r"/>
              <a:t>‹#›</a:t>
            </a:fld>
            <a:endParaRPr lang="en-GB" sz="1600" dirty="0">
              <a:latin typeface="Arial" pitchFamily="34" charset="0"/>
              <a:cs typeface="Arial" pitchFamily="34" charset="0"/>
            </a:endParaRPr>
          </a:p>
        </p:txBody>
      </p:sp>
    </p:spTree>
    <p:extLst>
      <p:ext uri="{BB962C8B-B14F-4D97-AF65-F5344CB8AC3E}">
        <p14:creationId xmlns:p14="http://schemas.microsoft.com/office/powerpoint/2010/main" val="25673176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62689"/>
        </a:solidFill>
        <a:effectLst/>
      </p:bgPr>
    </p:bg>
    <p:spTree>
      <p:nvGrpSpPr>
        <p:cNvPr id="1" name=""/>
        <p:cNvGrpSpPr/>
        <p:nvPr/>
      </p:nvGrpSpPr>
      <p:grpSpPr>
        <a:xfrm>
          <a:off x="0" y="0"/>
          <a:ext cx="0" cy="0"/>
          <a:chOff x="0" y="0"/>
          <a:chExt cx="0" cy="0"/>
        </a:xfrm>
      </p:grpSpPr>
      <p:sp>
        <p:nvSpPr>
          <p:cNvPr id="7" name="Rounded Rectangle 6"/>
          <p:cNvSpPr/>
          <p:nvPr userDrawn="1"/>
        </p:nvSpPr>
        <p:spPr>
          <a:xfrm>
            <a:off x="179512" y="188640"/>
            <a:ext cx="8712968" cy="6480720"/>
          </a:xfrm>
          <a:prstGeom prst="roundRect">
            <a:avLst>
              <a:gd name="adj" fmla="val 32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4"/>
          </p:nvPr>
        </p:nvSpPr>
        <p:spPr>
          <a:xfrm>
            <a:off x="7380312" y="6356350"/>
            <a:ext cx="1306488" cy="365125"/>
          </a:xfrm>
          <a:prstGeom prst="rect">
            <a:avLst/>
          </a:prstGeom>
        </p:spPr>
        <p:txBody>
          <a:bodyPr vert="horz" lIns="91440" tIns="45720" rIns="91440" bIns="45720" rtlCol="0" anchor="ctr"/>
          <a:lstStyle>
            <a:lvl1pPr algn="r">
              <a:defRPr sz="1600">
                <a:solidFill>
                  <a:schemeClr val="tx1"/>
                </a:solidFill>
                <a:latin typeface="Arial" pitchFamily="34" charset="0"/>
                <a:cs typeface="Arial" pitchFamily="34" charset="0"/>
              </a:defRPr>
            </a:lvl1pPr>
          </a:lstStyle>
          <a:p>
            <a:fld id="{AC90BF49-16BE-4E29-89A5-91128146C5ED}" type="slidenum">
              <a:rPr lang="en-GB" smtClean="0"/>
              <a:pPr/>
              <a:t>‹#›</a:t>
            </a:fld>
            <a:endParaRPr lang="en-GB" dirty="0"/>
          </a:p>
        </p:txBody>
      </p:sp>
      <p:pic>
        <p:nvPicPr>
          <p:cNvPr id="2" name="Picture 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876256" y="260648"/>
            <a:ext cx="1877194" cy="784667"/>
          </a:xfrm>
          <a:prstGeom prst="rect">
            <a:avLst/>
          </a:prstGeom>
        </p:spPr>
      </p:pic>
    </p:spTree>
    <p:extLst>
      <p:ext uri="{BB962C8B-B14F-4D97-AF65-F5344CB8AC3E}">
        <p14:creationId xmlns:p14="http://schemas.microsoft.com/office/powerpoint/2010/main" val="132946984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5" r:id="rId12"/>
    <p:sldLayoutId id="2147483677" r:id="rId13"/>
  </p:sldLayoutIdLst>
  <p:timing>
    <p:tnLst>
      <p:par>
        <p:cTn id="1" dur="indefinite" restart="never" nodeType="tmRoot"/>
      </p:par>
    </p:tnLst>
  </p:timing>
  <p:hf hdr="0" ftr="0" dt="0"/>
  <p:txStyles>
    <p:titleStyle>
      <a:lvl1pPr algn="l" defTabSz="914400" rtl="0" eaLnBrk="1" latinLnBrk="0" hangingPunct="1">
        <a:spcBef>
          <a:spcPct val="0"/>
        </a:spcBef>
        <a:buNone/>
        <a:defRPr sz="3500" b="1" kern="1200">
          <a:solidFill>
            <a:srgbClr val="00535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Tx/>
        <a:buBlip>
          <a:blip r:embed="rId16"/>
        </a:buBlip>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Tx/>
        <a:buBlip>
          <a:blip r:embed="rId16"/>
        </a:buBlip>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Tx/>
        <a:buBlip>
          <a:blip r:embed="rId16"/>
        </a:buBlip>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Tx/>
        <a:buBlip>
          <a:blip r:embed="rId16"/>
        </a:buBlip>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Tx/>
        <a:buBlip>
          <a:blip r:embed="rId16"/>
        </a:buBlip>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41.jpe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3.xml"/><Relationship Id="rId4" Type="http://schemas.openxmlformats.org/officeDocument/2006/relationships/image" Target="../media/image44.jpeg"/></Relationships>
</file>

<file path=ppt/slides/_rels/slide1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3.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52.jpeg"/><Relationship Id="rId4" Type="http://schemas.openxmlformats.org/officeDocument/2006/relationships/image" Target="../media/image51.jpeg"/></Relationships>
</file>

<file path=ppt/slides/_rels/slide15.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64.jpeg"/><Relationship Id="rId13" Type="http://schemas.openxmlformats.org/officeDocument/2006/relationships/image" Target="../media/image69.jpeg"/><Relationship Id="rId18" Type="http://schemas.openxmlformats.org/officeDocument/2006/relationships/image" Target="../media/image74.jpeg"/><Relationship Id="rId3" Type="http://schemas.openxmlformats.org/officeDocument/2006/relationships/image" Target="../media/image59.jpeg"/><Relationship Id="rId7" Type="http://schemas.openxmlformats.org/officeDocument/2006/relationships/image" Target="../media/image63.jpeg"/><Relationship Id="rId12" Type="http://schemas.openxmlformats.org/officeDocument/2006/relationships/image" Target="../media/image68.jpeg"/><Relationship Id="rId17" Type="http://schemas.openxmlformats.org/officeDocument/2006/relationships/image" Target="../media/image73.jpeg"/><Relationship Id="rId2" Type="http://schemas.openxmlformats.org/officeDocument/2006/relationships/image" Target="../media/image58.jpeg"/><Relationship Id="rId16" Type="http://schemas.openxmlformats.org/officeDocument/2006/relationships/image" Target="../media/image72.jpeg"/><Relationship Id="rId1" Type="http://schemas.openxmlformats.org/officeDocument/2006/relationships/slideLayout" Target="../slideLayouts/slideLayout13.xml"/><Relationship Id="rId6" Type="http://schemas.openxmlformats.org/officeDocument/2006/relationships/image" Target="../media/image62.jpeg"/><Relationship Id="rId11" Type="http://schemas.openxmlformats.org/officeDocument/2006/relationships/image" Target="../media/image67.jpeg"/><Relationship Id="rId5" Type="http://schemas.openxmlformats.org/officeDocument/2006/relationships/image" Target="../media/image61.jpeg"/><Relationship Id="rId15" Type="http://schemas.openxmlformats.org/officeDocument/2006/relationships/image" Target="../media/image71.jpeg"/><Relationship Id="rId10" Type="http://schemas.openxmlformats.org/officeDocument/2006/relationships/image" Target="../media/image66.jpeg"/><Relationship Id="rId19" Type="http://schemas.openxmlformats.org/officeDocument/2006/relationships/image" Target="../media/image75.jpeg"/><Relationship Id="rId4" Type="http://schemas.openxmlformats.org/officeDocument/2006/relationships/image" Target="../media/image60.jpeg"/><Relationship Id="rId9" Type="http://schemas.openxmlformats.org/officeDocument/2006/relationships/image" Target="../media/image65.jpeg"/><Relationship Id="rId14" Type="http://schemas.openxmlformats.org/officeDocument/2006/relationships/image" Target="../media/image70.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hyperlink" Target="http://www.architecturalhistory.co.uk/index.php" TargetMode="External"/><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GB" dirty="0" smtClean="0"/>
              <a:t>Andy Sheppard</a:t>
            </a:r>
          </a:p>
          <a:p>
            <a:r>
              <a:rPr lang="en-GB" dirty="0" smtClean="0"/>
              <a:t>Arup</a:t>
            </a:r>
            <a:endParaRPr lang="en-GB" dirty="0"/>
          </a:p>
        </p:txBody>
      </p:sp>
      <p:sp>
        <p:nvSpPr>
          <p:cNvPr id="3" name="Text Placeholder 2"/>
          <p:cNvSpPr>
            <a:spLocks noGrp="1"/>
          </p:cNvSpPr>
          <p:nvPr>
            <p:ph type="body" idx="13"/>
          </p:nvPr>
        </p:nvSpPr>
        <p:spPr/>
        <p:txBody>
          <a:bodyPr>
            <a:normAutofit fontScale="92500" lnSpcReduction="10000"/>
          </a:bodyPr>
          <a:lstStyle/>
          <a:p>
            <a:endParaRPr lang="en-GB" dirty="0"/>
          </a:p>
        </p:txBody>
      </p:sp>
      <p:sp>
        <p:nvSpPr>
          <p:cNvPr id="4" name="Title 3"/>
          <p:cNvSpPr>
            <a:spLocks noGrp="1"/>
          </p:cNvSpPr>
          <p:nvPr>
            <p:ph type="title"/>
          </p:nvPr>
        </p:nvSpPr>
        <p:spPr/>
        <p:txBody>
          <a:bodyPr/>
          <a:lstStyle/>
          <a:p>
            <a:r>
              <a:rPr lang="en-GB" dirty="0" smtClean="0"/>
              <a:t>Low Carbon refurbishment of Heritage Buildings</a:t>
            </a:r>
            <a:endParaRPr lang="en-GB" dirty="0"/>
          </a:p>
        </p:txBody>
      </p:sp>
    </p:spTree>
    <p:extLst>
      <p:ext uri="{BB962C8B-B14F-4D97-AF65-F5344CB8AC3E}">
        <p14:creationId xmlns:p14="http://schemas.microsoft.com/office/powerpoint/2010/main" val="2614281641"/>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Studies</a:t>
            </a:r>
            <a:endParaRPr lang="en-GB" dirty="0"/>
          </a:p>
        </p:txBody>
      </p:sp>
      <p:sp>
        <p:nvSpPr>
          <p:cNvPr id="3" name="Content Placeholder 2"/>
          <p:cNvSpPr>
            <a:spLocks noGrp="1"/>
          </p:cNvSpPr>
          <p:nvPr>
            <p:ph idx="1"/>
          </p:nvPr>
        </p:nvSpPr>
        <p:spPr/>
        <p:txBody>
          <a:bodyPr/>
          <a:lstStyle/>
          <a:p>
            <a:r>
              <a:rPr lang="en-GB" dirty="0" smtClean="0"/>
              <a:t>Heritage value &amp; Statement of Significance</a:t>
            </a:r>
          </a:p>
          <a:p>
            <a:r>
              <a:rPr lang="en-GB" dirty="0" smtClean="0"/>
              <a:t>Building condition survey</a:t>
            </a:r>
          </a:p>
          <a:p>
            <a:r>
              <a:rPr lang="en-GB" dirty="0" smtClean="0"/>
              <a:t>Bill analysis &amp; benchmarking</a:t>
            </a:r>
          </a:p>
          <a:p>
            <a:r>
              <a:rPr lang="en-GB" dirty="0" smtClean="0"/>
              <a:t>Interventions listing</a:t>
            </a:r>
          </a:p>
          <a:p>
            <a:r>
              <a:rPr lang="en-GB" dirty="0" smtClean="0"/>
              <a:t>Options Appraisal</a:t>
            </a:r>
          </a:p>
          <a:p>
            <a:r>
              <a:rPr lang="en-GB" dirty="0" smtClean="0"/>
              <a:t>Recommendations</a:t>
            </a:r>
            <a:endParaRPr lang="en-GB" dirty="0"/>
          </a:p>
        </p:txBody>
      </p:sp>
      <p:pic>
        <p:nvPicPr>
          <p:cNvPr id="91139" name="Picture 3"/>
          <p:cNvPicPr>
            <a:picLocks noChangeAspect="1" noChangeArrowheads="1"/>
          </p:cNvPicPr>
          <p:nvPr/>
        </p:nvPicPr>
        <p:blipFill>
          <a:blip r:embed="rId3" cstate="print"/>
          <a:srcRect l="25625"/>
          <a:stretch>
            <a:fillRect/>
          </a:stretch>
        </p:blipFill>
        <p:spPr bwMode="auto">
          <a:xfrm>
            <a:off x="4532117" y="4563058"/>
            <a:ext cx="1752600" cy="2070605"/>
          </a:xfrm>
          <a:prstGeom prst="rect">
            <a:avLst/>
          </a:prstGeom>
          <a:noFill/>
          <a:ln w="9525">
            <a:noFill/>
            <a:miter lim="800000"/>
            <a:headEnd/>
            <a:tailEnd/>
          </a:ln>
        </p:spPr>
      </p:pic>
      <p:pic>
        <p:nvPicPr>
          <p:cNvPr id="91141" name="Picture 5"/>
          <p:cNvPicPr>
            <a:picLocks noChangeAspect="1" noChangeArrowheads="1"/>
          </p:cNvPicPr>
          <p:nvPr/>
        </p:nvPicPr>
        <p:blipFill>
          <a:blip r:embed="rId4" cstate="print"/>
          <a:srcRect/>
          <a:stretch>
            <a:fillRect/>
          </a:stretch>
        </p:blipFill>
        <p:spPr bwMode="auto">
          <a:xfrm>
            <a:off x="6405969" y="4504074"/>
            <a:ext cx="2435717" cy="2129589"/>
          </a:xfrm>
          <a:prstGeom prst="rect">
            <a:avLst/>
          </a:prstGeom>
          <a:noFill/>
          <a:ln w="9525">
            <a:noFill/>
            <a:miter lim="800000"/>
            <a:headEnd/>
            <a:tailEnd/>
          </a:ln>
        </p:spPr>
      </p:pic>
      <p:pic>
        <p:nvPicPr>
          <p:cNvPr id="91142" name="Picture 6"/>
          <p:cNvPicPr>
            <a:picLocks noChangeAspect="1" noChangeArrowheads="1"/>
          </p:cNvPicPr>
          <p:nvPr/>
        </p:nvPicPr>
        <p:blipFill>
          <a:blip r:embed="rId5" cstate="print"/>
          <a:srcRect t="4099"/>
          <a:stretch>
            <a:fillRect/>
          </a:stretch>
        </p:blipFill>
        <p:spPr bwMode="auto">
          <a:xfrm>
            <a:off x="7102647" y="2198800"/>
            <a:ext cx="1739039" cy="2228340"/>
          </a:xfrm>
          <a:prstGeom prst="rect">
            <a:avLst/>
          </a:prstGeom>
          <a:noFill/>
          <a:ln w="9525">
            <a:noFill/>
            <a:miter lim="800000"/>
            <a:headEnd/>
            <a:tailEnd/>
          </a:ln>
        </p:spPr>
      </p:pic>
      <p:pic>
        <p:nvPicPr>
          <p:cNvPr id="91143" name="Picture 7"/>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80957" y="4961688"/>
            <a:ext cx="1954121" cy="1671975"/>
          </a:xfrm>
          <a:prstGeom prst="rect">
            <a:avLst/>
          </a:prstGeom>
          <a:noFill/>
          <a:ln w="9525">
            <a:noFill/>
            <a:miter lim="800000"/>
            <a:headEnd/>
            <a:tailEnd/>
          </a:ln>
        </p:spPr>
      </p:pic>
      <p:pic>
        <p:nvPicPr>
          <p:cNvPr id="91144" name="Picture 8"/>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656330" y="4879135"/>
            <a:ext cx="1754535" cy="1758911"/>
          </a:xfrm>
          <a:prstGeom prst="rect">
            <a:avLst/>
          </a:prstGeom>
          <a:noFill/>
          <a:ln w="9525">
            <a:noFill/>
            <a:miter lim="800000"/>
            <a:headEnd/>
            <a:tailEnd/>
          </a:ln>
        </p:spPr>
      </p:pic>
    </p:spTree>
    <p:extLst>
      <p:ext uri="{BB962C8B-B14F-4D97-AF65-F5344CB8AC3E}">
        <p14:creationId xmlns:p14="http://schemas.microsoft.com/office/powerpoint/2010/main" val="312683402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Mercer Gallery</a:t>
            </a:r>
            <a:endParaRPr lang="en-GB" dirty="0"/>
          </a:p>
        </p:txBody>
      </p:sp>
      <p:pic>
        <p:nvPicPr>
          <p:cNvPr id="92162" name="Picture 2"/>
          <p:cNvPicPr>
            <a:picLocks noChangeAspect="1" noChangeArrowheads="1"/>
          </p:cNvPicPr>
          <p:nvPr/>
        </p:nvPicPr>
        <p:blipFill>
          <a:blip r:embed="rId3" cstate="print"/>
          <a:srcRect t="17682"/>
          <a:stretch>
            <a:fillRect/>
          </a:stretch>
        </p:blipFill>
        <p:spPr bwMode="auto">
          <a:xfrm>
            <a:off x="6538540" y="1158526"/>
            <a:ext cx="2336372" cy="2718734"/>
          </a:xfrm>
          <a:prstGeom prst="rect">
            <a:avLst/>
          </a:prstGeom>
          <a:noFill/>
          <a:ln w="28575">
            <a:solidFill>
              <a:schemeClr val="bg1"/>
            </a:solidFill>
            <a:miter lim="800000"/>
            <a:headEnd/>
            <a:tailEnd/>
          </a:ln>
        </p:spPr>
      </p:pic>
      <p:pic>
        <p:nvPicPr>
          <p:cNvPr id="9"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38540" y="3877260"/>
            <a:ext cx="2336372" cy="2381045"/>
          </a:xfrm>
          <a:prstGeom prst="rect">
            <a:avLst/>
          </a:prstGeom>
          <a:noFill/>
          <a:ln w="28575">
            <a:solidFill>
              <a:schemeClr val="bg1"/>
            </a:solidFill>
            <a:miter lim="800000"/>
            <a:headEnd/>
            <a:tailEnd/>
          </a:ln>
        </p:spPr>
      </p:pic>
      <p:sp>
        <p:nvSpPr>
          <p:cNvPr id="8" name="Content Placeholder 2"/>
          <p:cNvSpPr>
            <a:spLocks noGrp="1"/>
          </p:cNvSpPr>
          <p:nvPr>
            <p:ph idx="1"/>
          </p:nvPr>
        </p:nvSpPr>
        <p:spPr>
          <a:xfrm>
            <a:off x="420688" y="1000125"/>
            <a:ext cx="8318500" cy="4503737"/>
          </a:xfrm>
        </p:spPr>
        <p:txBody>
          <a:bodyPr/>
          <a:lstStyle/>
          <a:p>
            <a:r>
              <a:rPr lang="en-GB" dirty="0" smtClean="0"/>
              <a:t>Heritage importance within</a:t>
            </a:r>
          </a:p>
          <a:p>
            <a:pPr lvl="1"/>
            <a:r>
              <a:rPr lang="en-GB" dirty="0" smtClean="0"/>
              <a:t>Windows, doors and interiors</a:t>
            </a:r>
          </a:p>
          <a:p>
            <a:r>
              <a:rPr lang="en-GB" dirty="0" smtClean="0"/>
              <a:t>Controls, monitoring, behaviour</a:t>
            </a:r>
          </a:p>
          <a:p>
            <a:r>
              <a:rPr lang="en-GB" dirty="0" smtClean="0"/>
              <a:t>Larger scale interventions</a:t>
            </a:r>
          </a:p>
          <a:p>
            <a:pPr lvl="1"/>
            <a:r>
              <a:rPr lang="en-GB" dirty="0" smtClean="0"/>
              <a:t>Hot water system</a:t>
            </a:r>
          </a:p>
          <a:p>
            <a:pPr lvl="1"/>
            <a:r>
              <a:rPr lang="en-GB" dirty="0" smtClean="0"/>
              <a:t>Roof insulation (+ wall?)</a:t>
            </a:r>
          </a:p>
          <a:p>
            <a:pPr lvl="1"/>
            <a:r>
              <a:rPr lang="en-GB" dirty="0" smtClean="0"/>
              <a:t>LED lighting</a:t>
            </a:r>
          </a:p>
          <a:p>
            <a:pPr lvl="1"/>
            <a:r>
              <a:rPr lang="en-GB" dirty="0" smtClean="0"/>
              <a:t>Photovoltaics?</a:t>
            </a:r>
          </a:p>
          <a:p>
            <a:endParaRPr lang="en-GB" dirty="0" smtClean="0"/>
          </a:p>
          <a:p>
            <a:pPr lvl="1"/>
            <a:endParaRPr lang="en-GB" dirty="0"/>
          </a:p>
        </p:txBody>
      </p:sp>
      <p:grpSp>
        <p:nvGrpSpPr>
          <p:cNvPr id="19" name="Group 18"/>
          <p:cNvGrpSpPr/>
          <p:nvPr/>
        </p:nvGrpSpPr>
        <p:grpSpPr>
          <a:xfrm>
            <a:off x="729339" y="5098018"/>
            <a:ext cx="4071772" cy="1160287"/>
            <a:chOff x="2938629" y="4647820"/>
            <a:chExt cx="4071772" cy="1160287"/>
          </a:xfrm>
        </p:grpSpPr>
        <p:cxnSp>
          <p:nvCxnSpPr>
            <p:cNvPr id="20" name="Straight Connector 19"/>
            <p:cNvCxnSpPr/>
            <p:nvPr/>
          </p:nvCxnSpPr>
          <p:spPr>
            <a:xfrm flipV="1">
              <a:off x="3658629" y="4647820"/>
              <a:ext cx="0" cy="864000"/>
            </a:xfrm>
            <a:prstGeom prst="line">
              <a:avLst/>
            </a:prstGeom>
            <a:ln>
              <a:solidFill>
                <a:schemeClr val="bg2">
                  <a:lumMod val="75000"/>
                </a:schemeClr>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V="1">
              <a:off x="4378629" y="4647820"/>
              <a:ext cx="0" cy="864000"/>
            </a:xfrm>
            <a:prstGeom prst="line">
              <a:avLst/>
            </a:prstGeom>
            <a:ln>
              <a:solidFill>
                <a:schemeClr val="bg2">
                  <a:lumMod val="75000"/>
                </a:schemeClr>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V="1">
              <a:off x="2938629" y="4647820"/>
              <a:ext cx="0" cy="864000"/>
            </a:xfrm>
            <a:prstGeom prst="line">
              <a:avLst/>
            </a:prstGeom>
            <a:ln>
              <a:solidFill>
                <a:schemeClr val="bg2">
                  <a:lumMod val="75000"/>
                </a:schemeClr>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V="1">
              <a:off x="5098629" y="4647820"/>
              <a:ext cx="0" cy="864000"/>
            </a:xfrm>
            <a:prstGeom prst="line">
              <a:avLst/>
            </a:prstGeom>
            <a:ln>
              <a:solidFill>
                <a:schemeClr val="bg2">
                  <a:lumMod val="75000"/>
                </a:schemeClr>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V="1">
              <a:off x="5818629" y="4647820"/>
              <a:ext cx="0" cy="864000"/>
            </a:xfrm>
            <a:prstGeom prst="line">
              <a:avLst/>
            </a:prstGeom>
            <a:ln>
              <a:solidFill>
                <a:schemeClr val="bg2">
                  <a:lumMod val="75000"/>
                </a:schemeClr>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3361111" y="5438775"/>
              <a:ext cx="595035" cy="369332"/>
            </a:xfrm>
            <a:prstGeom prst="rect">
              <a:avLst/>
            </a:prstGeom>
            <a:noFill/>
          </p:spPr>
          <p:txBody>
            <a:bodyPr wrap="square" lIns="36000" rIns="36000" rtlCol="0">
              <a:spAutoFit/>
            </a:bodyPr>
            <a:lstStyle/>
            <a:p>
              <a:pPr algn="ctr"/>
              <a:r>
                <a:rPr lang="en-GB" dirty="0" smtClean="0"/>
                <a:t>20%</a:t>
              </a:r>
              <a:endParaRPr lang="en-GB" dirty="0"/>
            </a:p>
          </p:txBody>
        </p:sp>
        <p:sp>
          <p:nvSpPr>
            <p:cNvPr id="26" name="TextBox 25"/>
            <p:cNvSpPr txBox="1"/>
            <p:nvPr/>
          </p:nvSpPr>
          <p:spPr>
            <a:xfrm>
              <a:off x="4081111" y="5438775"/>
              <a:ext cx="595035" cy="369332"/>
            </a:xfrm>
            <a:prstGeom prst="rect">
              <a:avLst/>
            </a:prstGeom>
            <a:noFill/>
          </p:spPr>
          <p:txBody>
            <a:bodyPr wrap="square" lIns="36000" rIns="36000" rtlCol="0">
              <a:spAutoFit/>
            </a:bodyPr>
            <a:lstStyle/>
            <a:p>
              <a:pPr algn="ctr"/>
              <a:r>
                <a:rPr lang="en-GB" dirty="0" smtClean="0"/>
                <a:t>40%</a:t>
              </a:r>
              <a:endParaRPr lang="en-GB" dirty="0"/>
            </a:p>
          </p:txBody>
        </p:sp>
        <p:sp>
          <p:nvSpPr>
            <p:cNvPr id="27" name="TextBox 26"/>
            <p:cNvSpPr txBox="1"/>
            <p:nvPr/>
          </p:nvSpPr>
          <p:spPr>
            <a:xfrm>
              <a:off x="4801111" y="5438775"/>
              <a:ext cx="595035" cy="369332"/>
            </a:xfrm>
            <a:prstGeom prst="rect">
              <a:avLst/>
            </a:prstGeom>
            <a:noFill/>
          </p:spPr>
          <p:txBody>
            <a:bodyPr wrap="square" lIns="36000" rIns="36000" rtlCol="0">
              <a:spAutoFit/>
            </a:bodyPr>
            <a:lstStyle/>
            <a:p>
              <a:pPr algn="ctr"/>
              <a:r>
                <a:rPr lang="en-GB" dirty="0" smtClean="0"/>
                <a:t>60%</a:t>
              </a:r>
              <a:endParaRPr lang="en-GB" dirty="0"/>
            </a:p>
          </p:txBody>
        </p:sp>
        <p:sp>
          <p:nvSpPr>
            <p:cNvPr id="28" name="TextBox 27"/>
            <p:cNvSpPr txBox="1"/>
            <p:nvPr/>
          </p:nvSpPr>
          <p:spPr>
            <a:xfrm>
              <a:off x="5521111" y="5438775"/>
              <a:ext cx="595035" cy="369332"/>
            </a:xfrm>
            <a:prstGeom prst="rect">
              <a:avLst/>
            </a:prstGeom>
            <a:noFill/>
          </p:spPr>
          <p:txBody>
            <a:bodyPr wrap="square" lIns="36000" rIns="36000" rtlCol="0">
              <a:spAutoFit/>
            </a:bodyPr>
            <a:lstStyle/>
            <a:p>
              <a:pPr algn="ctr"/>
              <a:r>
                <a:rPr lang="en-GB" dirty="0" smtClean="0"/>
                <a:t>80%</a:t>
              </a:r>
              <a:endParaRPr lang="en-GB" dirty="0"/>
            </a:p>
          </p:txBody>
        </p:sp>
        <p:cxnSp>
          <p:nvCxnSpPr>
            <p:cNvPr id="29" name="Straight Connector 28"/>
            <p:cNvCxnSpPr/>
            <p:nvPr/>
          </p:nvCxnSpPr>
          <p:spPr>
            <a:xfrm flipV="1">
              <a:off x="6538629" y="4647820"/>
              <a:ext cx="0" cy="864000"/>
            </a:xfrm>
            <a:prstGeom prst="line">
              <a:avLst/>
            </a:prstGeom>
            <a:ln>
              <a:solidFill>
                <a:schemeClr val="bg2">
                  <a:lumMod val="75000"/>
                </a:schemeClr>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30" name="TextBox 29"/>
            <p:cNvSpPr txBox="1"/>
            <p:nvPr/>
          </p:nvSpPr>
          <p:spPr>
            <a:xfrm>
              <a:off x="6066857" y="5438775"/>
              <a:ext cx="943544" cy="369332"/>
            </a:xfrm>
            <a:prstGeom prst="rect">
              <a:avLst/>
            </a:prstGeom>
            <a:noFill/>
          </p:spPr>
          <p:txBody>
            <a:bodyPr wrap="square" lIns="36000" rIns="36000" rtlCol="0">
              <a:spAutoFit/>
            </a:bodyPr>
            <a:lstStyle/>
            <a:p>
              <a:pPr algn="ctr"/>
              <a:r>
                <a:rPr lang="en-GB" dirty="0" smtClean="0"/>
                <a:t>100%</a:t>
              </a:r>
              <a:endParaRPr lang="en-GB" dirty="0"/>
            </a:p>
          </p:txBody>
        </p:sp>
      </p:grpSp>
      <p:pic>
        <p:nvPicPr>
          <p:cNvPr id="31" name="Picture 5" descr="J:\217000\217918-00\0 Arup\0-13 Arup Specialists\0-13-10 Photos-Presentations\Mercer Gallery Harrogate\Native\DSC08983.JPG"/>
          <p:cNvPicPr>
            <a:picLocks noChangeAspect="1" noChangeArrowheads="1"/>
          </p:cNvPicPr>
          <p:nvPr/>
        </p:nvPicPr>
        <p:blipFill>
          <a:blip r:embed="rId5" cstate="screen">
            <a:extLst>
              <a:ext uri="{28A0092B-C50C-407E-A947-70E740481C1C}">
                <a14:useLocalDpi xmlns:a14="http://schemas.microsoft.com/office/drawing/2010/main"/>
              </a:ext>
            </a:extLst>
          </a:blip>
          <a:srcRect l="20204" t="15166" r="30102"/>
          <a:stretch>
            <a:fillRect/>
          </a:stretch>
        </p:blipFill>
        <p:spPr bwMode="auto">
          <a:xfrm>
            <a:off x="5034738" y="3321425"/>
            <a:ext cx="1463462" cy="2936880"/>
          </a:xfrm>
          <a:prstGeom prst="rect">
            <a:avLst/>
          </a:prstGeom>
          <a:noFill/>
          <a:ln w="28575">
            <a:solidFill>
              <a:schemeClr val="bg1"/>
            </a:solidFill>
          </a:ln>
        </p:spPr>
      </p:pic>
      <p:grpSp>
        <p:nvGrpSpPr>
          <p:cNvPr id="33" name="Group 32"/>
          <p:cNvGrpSpPr/>
          <p:nvPr/>
        </p:nvGrpSpPr>
        <p:grpSpPr>
          <a:xfrm>
            <a:off x="3006320" y="5336071"/>
            <a:ext cx="361072" cy="385246"/>
            <a:chOff x="5420603" y="5468898"/>
            <a:chExt cx="361072" cy="385246"/>
          </a:xfrm>
        </p:grpSpPr>
        <p:sp>
          <p:nvSpPr>
            <p:cNvPr id="34" name="Isosceles Triangle 33"/>
            <p:cNvSpPr/>
            <p:nvPr/>
          </p:nvSpPr>
          <p:spPr>
            <a:xfrm>
              <a:off x="5420603" y="5468898"/>
              <a:ext cx="361072" cy="318291"/>
            </a:xfrm>
            <a:prstGeom prst="triangle">
              <a:avLst/>
            </a:prstGeom>
            <a:solidFill>
              <a:srgbClr val="FFFF00"/>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600" dirty="0">
                <a:solidFill>
                  <a:schemeClr val="tx1"/>
                </a:solidFill>
              </a:endParaRPr>
            </a:p>
          </p:txBody>
        </p:sp>
        <p:sp>
          <p:nvSpPr>
            <p:cNvPr id="35" name="TextBox 34"/>
            <p:cNvSpPr txBox="1"/>
            <p:nvPr/>
          </p:nvSpPr>
          <p:spPr>
            <a:xfrm>
              <a:off x="5479859" y="5484812"/>
              <a:ext cx="261610" cy="369332"/>
            </a:xfrm>
            <a:prstGeom prst="rect">
              <a:avLst/>
            </a:prstGeom>
            <a:noFill/>
          </p:spPr>
          <p:txBody>
            <a:bodyPr wrap="none" rtlCol="0">
              <a:spAutoFit/>
            </a:bodyPr>
            <a:lstStyle/>
            <a:p>
              <a:pPr algn="ctr"/>
              <a:r>
                <a:rPr lang="en-GB" dirty="0" smtClean="0"/>
                <a:t>!</a:t>
              </a:r>
              <a:endParaRPr lang="en-GB" dirty="0"/>
            </a:p>
          </p:txBody>
        </p:sp>
      </p:grpSp>
      <p:grpSp>
        <p:nvGrpSpPr>
          <p:cNvPr id="36" name="Group 35"/>
          <p:cNvGrpSpPr/>
          <p:nvPr/>
        </p:nvGrpSpPr>
        <p:grpSpPr>
          <a:xfrm>
            <a:off x="137718" y="5159362"/>
            <a:ext cx="2233035" cy="738664"/>
            <a:chOff x="2343594" y="1024532"/>
            <a:chExt cx="2233035" cy="738664"/>
          </a:xfrm>
        </p:grpSpPr>
        <p:sp>
          <p:nvSpPr>
            <p:cNvPr id="37" name="Rectangle 36"/>
            <p:cNvSpPr/>
            <p:nvPr/>
          </p:nvSpPr>
          <p:spPr>
            <a:xfrm>
              <a:off x="2938629" y="1068800"/>
              <a:ext cx="630000" cy="252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38" name="Rectangle 37"/>
            <p:cNvSpPr/>
            <p:nvPr/>
          </p:nvSpPr>
          <p:spPr>
            <a:xfrm>
              <a:off x="3568629" y="1068800"/>
              <a:ext cx="558000" cy="252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39" name="Rectangle 38"/>
            <p:cNvSpPr/>
            <p:nvPr/>
          </p:nvSpPr>
          <p:spPr>
            <a:xfrm>
              <a:off x="4126629" y="1068800"/>
              <a:ext cx="450000" cy="25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40" name="TextBox 39"/>
            <p:cNvSpPr txBox="1"/>
            <p:nvPr/>
          </p:nvSpPr>
          <p:spPr>
            <a:xfrm>
              <a:off x="2343594" y="1024532"/>
              <a:ext cx="595035" cy="369332"/>
            </a:xfrm>
            <a:prstGeom prst="rect">
              <a:avLst/>
            </a:prstGeom>
            <a:noFill/>
          </p:spPr>
          <p:txBody>
            <a:bodyPr wrap="square" rtlCol="0">
              <a:spAutoFit/>
            </a:bodyPr>
            <a:lstStyle/>
            <a:p>
              <a:r>
                <a:rPr lang="en-GB" dirty="0" smtClean="0"/>
                <a:t>Elec</a:t>
              </a:r>
              <a:endParaRPr lang="en-GB" dirty="0"/>
            </a:p>
          </p:txBody>
        </p:sp>
        <p:sp>
          <p:nvSpPr>
            <p:cNvPr id="41" name="Rectangle 40"/>
            <p:cNvSpPr/>
            <p:nvPr/>
          </p:nvSpPr>
          <p:spPr>
            <a:xfrm>
              <a:off x="2938629" y="1438132"/>
              <a:ext cx="738000" cy="252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42" name="Rectangle 41"/>
            <p:cNvSpPr/>
            <p:nvPr/>
          </p:nvSpPr>
          <p:spPr>
            <a:xfrm>
              <a:off x="3676629" y="1438132"/>
              <a:ext cx="342000" cy="252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43" name="Rectangle 42"/>
            <p:cNvSpPr/>
            <p:nvPr/>
          </p:nvSpPr>
          <p:spPr>
            <a:xfrm>
              <a:off x="4018629" y="1438132"/>
              <a:ext cx="558000" cy="25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44" name="TextBox 43"/>
            <p:cNvSpPr txBox="1"/>
            <p:nvPr/>
          </p:nvSpPr>
          <p:spPr>
            <a:xfrm>
              <a:off x="2343594" y="1393864"/>
              <a:ext cx="595035" cy="369332"/>
            </a:xfrm>
            <a:prstGeom prst="rect">
              <a:avLst/>
            </a:prstGeom>
            <a:noFill/>
          </p:spPr>
          <p:txBody>
            <a:bodyPr wrap="square" rtlCol="0">
              <a:spAutoFit/>
            </a:bodyPr>
            <a:lstStyle/>
            <a:p>
              <a:r>
                <a:rPr lang="en-GB" dirty="0" smtClean="0"/>
                <a:t>Gas</a:t>
              </a:r>
              <a:endParaRPr lang="en-GB" dirty="0"/>
            </a:p>
          </p:txBody>
        </p:sp>
      </p:grpSp>
      <p:sp>
        <p:nvSpPr>
          <p:cNvPr id="45" name="TextBox 44"/>
          <p:cNvSpPr txBox="1"/>
          <p:nvPr/>
        </p:nvSpPr>
        <p:spPr>
          <a:xfrm>
            <a:off x="850614" y="5152636"/>
            <a:ext cx="429926" cy="369332"/>
          </a:xfrm>
          <a:prstGeom prst="rect">
            <a:avLst/>
          </a:prstGeom>
          <a:noFill/>
        </p:spPr>
        <p:txBody>
          <a:bodyPr wrap="none" rtlCol="0">
            <a:spAutoFit/>
          </a:bodyPr>
          <a:lstStyle/>
          <a:p>
            <a:r>
              <a:rPr lang="en-GB" dirty="0" smtClean="0"/>
              <a:t>&lt;5</a:t>
            </a:r>
            <a:endParaRPr lang="en-GB" dirty="0"/>
          </a:p>
        </p:txBody>
      </p:sp>
      <p:sp>
        <p:nvSpPr>
          <p:cNvPr id="46" name="TextBox 45"/>
          <p:cNvSpPr txBox="1"/>
          <p:nvPr/>
        </p:nvSpPr>
        <p:spPr>
          <a:xfrm>
            <a:off x="1369471" y="5152636"/>
            <a:ext cx="545342" cy="369332"/>
          </a:xfrm>
          <a:prstGeom prst="rect">
            <a:avLst/>
          </a:prstGeom>
          <a:noFill/>
        </p:spPr>
        <p:txBody>
          <a:bodyPr wrap="none" rtlCol="0">
            <a:spAutoFit/>
          </a:bodyPr>
          <a:lstStyle/>
          <a:p>
            <a:r>
              <a:rPr lang="en-GB" dirty="0" smtClean="0"/>
              <a:t>&lt;10</a:t>
            </a:r>
            <a:endParaRPr lang="en-GB" dirty="0"/>
          </a:p>
        </p:txBody>
      </p:sp>
      <p:sp>
        <p:nvSpPr>
          <p:cNvPr id="47" name="TextBox 46"/>
          <p:cNvSpPr txBox="1"/>
          <p:nvPr/>
        </p:nvSpPr>
        <p:spPr>
          <a:xfrm>
            <a:off x="1871821" y="5152636"/>
            <a:ext cx="534121" cy="369332"/>
          </a:xfrm>
          <a:prstGeom prst="rect">
            <a:avLst/>
          </a:prstGeom>
          <a:noFill/>
        </p:spPr>
        <p:txBody>
          <a:bodyPr wrap="none" rtlCol="0">
            <a:spAutoFit/>
          </a:bodyPr>
          <a:lstStyle/>
          <a:p>
            <a:r>
              <a:rPr lang="en-GB" dirty="0" smtClean="0"/>
              <a:t>&gt;10</a:t>
            </a:r>
            <a:endParaRPr lang="en-GB" dirty="0"/>
          </a:p>
        </p:txBody>
      </p:sp>
    </p:spTree>
    <p:extLst>
      <p:ext uri="{BB962C8B-B14F-4D97-AF65-F5344CB8AC3E}">
        <p14:creationId xmlns:p14="http://schemas.microsoft.com/office/powerpoint/2010/main" val="171280008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 Peters Street</a:t>
            </a:r>
            <a:endParaRPr lang="en-GB" dirty="0"/>
          </a:p>
        </p:txBody>
      </p:sp>
      <p:sp>
        <p:nvSpPr>
          <p:cNvPr id="8" name="Content Placeholder 2"/>
          <p:cNvSpPr>
            <a:spLocks noGrp="1"/>
          </p:cNvSpPr>
          <p:nvPr>
            <p:ph idx="1"/>
          </p:nvPr>
        </p:nvSpPr>
        <p:spPr>
          <a:xfrm>
            <a:off x="420688" y="1000125"/>
            <a:ext cx="8318500" cy="4503737"/>
          </a:xfrm>
        </p:spPr>
        <p:txBody>
          <a:bodyPr/>
          <a:lstStyle/>
          <a:p>
            <a:r>
              <a:rPr lang="en-GB" dirty="0" smtClean="0"/>
              <a:t>Heritage importance within</a:t>
            </a:r>
          </a:p>
          <a:p>
            <a:pPr lvl="1"/>
            <a:r>
              <a:rPr lang="en-GB" dirty="0" smtClean="0"/>
              <a:t>Some windows, panelled reveals, roof spaces</a:t>
            </a:r>
          </a:p>
          <a:p>
            <a:r>
              <a:rPr lang="en-GB" dirty="0" smtClean="0"/>
              <a:t>Unsure future use</a:t>
            </a:r>
          </a:p>
          <a:p>
            <a:r>
              <a:rPr lang="en-GB" dirty="0" smtClean="0"/>
              <a:t>Larger scale interventions</a:t>
            </a:r>
          </a:p>
          <a:p>
            <a:pPr lvl="1"/>
            <a:r>
              <a:rPr lang="en-GB" dirty="0" smtClean="0"/>
              <a:t>Loft insulation (with care)</a:t>
            </a:r>
          </a:p>
          <a:p>
            <a:pPr lvl="1"/>
            <a:r>
              <a:rPr lang="en-GB" dirty="0" smtClean="0"/>
              <a:t>Lighting controls</a:t>
            </a:r>
          </a:p>
          <a:p>
            <a:pPr lvl="1"/>
            <a:r>
              <a:rPr lang="en-GB" dirty="0" smtClean="0"/>
              <a:t>Draught stripping</a:t>
            </a:r>
          </a:p>
          <a:p>
            <a:pPr lvl="1"/>
            <a:r>
              <a:rPr lang="en-GB" dirty="0" smtClean="0"/>
              <a:t>Internal wall insulation feasible</a:t>
            </a:r>
          </a:p>
          <a:p>
            <a:pPr lvl="1"/>
            <a:r>
              <a:rPr lang="en-GB" dirty="0" smtClean="0"/>
              <a:t>High performance secondary glazing</a:t>
            </a:r>
          </a:p>
          <a:p>
            <a:pPr lvl="1"/>
            <a:endParaRPr lang="en-GB" dirty="0"/>
          </a:p>
        </p:txBody>
      </p:sp>
      <p:grpSp>
        <p:nvGrpSpPr>
          <p:cNvPr id="4" name="Group 18"/>
          <p:cNvGrpSpPr/>
          <p:nvPr/>
        </p:nvGrpSpPr>
        <p:grpSpPr>
          <a:xfrm>
            <a:off x="729339" y="5098018"/>
            <a:ext cx="4071772" cy="1160287"/>
            <a:chOff x="2938629" y="4647820"/>
            <a:chExt cx="4071772" cy="1160287"/>
          </a:xfrm>
        </p:grpSpPr>
        <p:cxnSp>
          <p:nvCxnSpPr>
            <p:cNvPr id="20" name="Straight Connector 19"/>
            <p:cNvCxnSpPr/>
            <p:nvPr/>
          </p:nvCxnSpPr>
          <p:spPr>
            <a:xfrm flipV="1">
              <a:off x="3658629" y="4647820"/>
              <a:ext cx="0" cy="864000"/>
            </a:xfrm>
            <a:prstGeom prst="line">
              <a:avLst/>
            </a:prstGeom>
            <a:ln>
              <a:solidFill>
                <a:schemeClr val="bg2">
                  <a:lumMod val="75000"/>
                </a:schemeClr>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V="1">
              <a:off x="4378629" y="4647820"/>
              <a:ext cx="0" cy="864000"/>
            </a:xfrm>
            <a:prstGeom prst="line">
              <a:avLst/>
            </a:prstGeom>
            <a:ln>
              <a:solidFill>
                <a:schemeClr val="bg2">
                  <a:lumMod val="75000"/>
                </a:schemeClr>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V="1">
              <a:off x="2938629" y="4647820"/>
              <a:ext cx="0" cy="864000"/>
            </a:xfrm>
            <a:prstGeom prst="line">
              <a:avLst/>
            </a:prstGeom>
            <a:ln>
              <a:solidFill>
                <a:schemeClr val="bg2">
                  <a:lumMod val="75000"/>
                </a:schemeClr>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V="1">
              <a:off x="5098629" y="4647820"/>
              <a:ext cx="0" cy="864000"/>
            </a:xfrm>
            <a:prstGeom prst="line">
              <a:avLst/>
            </a:prstGeom>
            <a:ln>
              <a:solidFill>
                <a:schemeClr val="bg2">
                  <a:lumMod val="75000"/>
                </a:schemeClr>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V="1">
              <a:off x="5818629" y="4647820"/>
              <a:ext cx="0" cy="864000"/>
            </a:xfrm>
            <a:prstGeom prst="line">
              <a:avLst/>
            </a:prstGeom>
            <a:ln>
              <a:solidFill>
                <a:schemeClr val="bg2">
                  <a:lumMod val="75000"/>
                </a:schemeClr>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3361111" y="5438775"/>
              <a:ext cx="595035" cy="369332"/>
            </a:xfrm>
            <a:prstGeom prst="rect">
              <a:avLst/>
            </a:prstGeom>
            <a:noFill/>
          </p:spPr>
          <p:txBody>
            <a:bodyPr wrap="square" lIns="36000" rIns="36000" rtlCol="0">
              <a:spAutoFit/>
            </a:bodyPr>
            <a:lstStyle/>
            <a:p>
              <a:pPr algn="ctr"/>
              <a:r>
                <a:rPr lang="en-GB" dirty="0" smtClean="0"/>
                <a:t>20%</a:t>
              </a:r>
              <a:endParaRPr lang="en-GB" dirty="0"/>
            </a:p>
          </p:txBody>
        </p:sp>
        <p:sp>
          <p:nvSpPr>
            <p:cNvPr id="26" name="TextBox 25"/>
            <p:cNvSpPr txBox="1"/>
            <p:nvPr/>
          </p:nvSpPr>
          <p:spPr>
            <a:xfrm>
              <a:off x="4081111" y="5438775"/>
              <a:ext cx="595035" cy="369332"/>
            </a:xfrm>
            <a:prstGeom prst="rect">
              <a:avLst/>
            </a:prstGeom>
            <a:noFill/>
          </p:spPr>
          <p:txBody>
            <a:bodyPr wrap="square" lIns="36000" rIns="36000" rtlCol="0">
              <a:spAutoFit/>
            </a:bodyPr>
            <a:lstStyle/>
            <a:p>
              <a:pPr algn="ctr"/>
              <a:r>
                <a:rPr lang="en-GB" dirty="0" smtClean="0"/>
                <a:t>40%</a:t>
              </a:r>
              <a:endParaRPr lang="en-GB" dirty="0"/>
            </a:p>
          </p:txBody>
        </p:sp>
        <p:sp>
          <p:nvSpPr>
            <p:cNvPr id="27" name="TextBox 26"/>
            <p:cNvSpPr txBox="1"/>
            <p:nvPr/>
          </p:nvSpPr>
          <p:spPr>
            <a:xfrm>
              <a:off x="4801111" y="5438775"/>
              <a:ext cx="595035" cy="369332"/>
            </a:xfrm>
            <a:prstGeom prst="rect">
              <a:avLst/>
            </a:prstGeom>
            <a:noFill/>
          </p:spPr>
          <p:txBody>
            <a:bodyPr wrap="square" lIns="36000" rIns="36000" rtlCol="0">
              <a:spAutoFit/>
            </a:bodyPr>
            <a:lstStyle/>
            <a:p>
              <a:pPr algn="ctr"/>
              <a:r>
                <a:rPr lang="en-GB" dirty="0" smtClean="0"/>
                <a:t>60%</a:t>
              </a:r>
              <a:endParaRPr lang="en-GB" dirty="0"/>
            </a:p>
          </p:txBody>
        </p:sp>
        <p:sp>
          <p:nvSpPr>
            <p:cNvPr id="28" name="TextBox 27"/>
            <p:cNvSpPr txBox="1"/>
            <p:nvPr/>
          </p:nvSpPr>
          <p:spPr>
            <a:xfrm>
              <a:off x="5521111" y="5438775"/>
              <a:ext cx="595035" cy="369332"/>
            </a:xfrm>
            <a:prstGeom prst="rect">
              <a:avLst/>
            </a:prstGeom>
            <a:noFill/>
          </p:spPr>
          <p:txBody>
            <a:bodyPr wrap="square" lIns="36000" rIns="36000" rtlCol="0">
              <a:spAutoFit/>
            </a:bodyPr>
            <a:lstStyle/>
            <a:p>
              <a:pPr algn="ctr"/>
              <a:r>
                <a:rPr lang="en-GB" dirty="0" smtClean="0"/>
                <a:t>80%</a:t>
              </a:r>
              <a:endParaRPr lang="en-GB" dirty="0"/>
            </a:p>
          </p:txBody>
        </p:sp>
        <p:cxnSp>
          <p:nvCxnSpPr>
            <p:cNvPr id="29" name="Straight Connector 28"/>
            <p:cNvCxnSpPr/>
            <p:nvPr/>
          </p:nvCxnSpPr>
          <p:spPr>
            <a:xfrm flipV="1">
              <a:off x="6538629" y="4647820"/>
              <a:ext cx="0" cy="864000"/>
            </a:xfrm>
            <a:prstGeom prst="line">
              <a:avLst/>
            </a:prstGeom>
            <a:ln>
              <a:solidFill>
                <a:schemeClr val="bg2">
                  <a:lumMod val="75000"/>
                </a:schemeClr>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30" name="TextBox 29"/>
            <p:cNvSpPr txBox="1"/>
            <p:nvPr/>
          </p:nvSpPr>
          <p:spPr>
            <a:xfrm>
              <a:off x="6066857" y="5438775"/>
              <a:ext cx="943544" cy="369332"/>
            </a:xfrm>
            <a:prstGeom prst="rect">
              <a:avLst/>
            </a:prstGeom>
            <a:noFill/>
          </p:spPr>
          <p:txBody>
            <a:bodyPr wrap="square" lIns="36000" rIns="36000" rtlCol="0">
              <a:spAutoFit/>
            </a:bodyPr>
            <a:lstStyle/>
            <a:p>
              <a:pPr algn="ctr"/>
              <a:r>
                <a:rPr lang="en-GB" dirty="0" smtClean="0"/>
                <a:t>100%</a:t>
              </a:r>
              <a:endParaRPr lang="en-GB" dirty="0"/>
            </a:p>
          </p:txBody>
        </p:sp>
      </p:grpSp>
      <p:pic>
        <p:nvPicPr>
          <p:cNvPr id="41" name="Picture 2" descr="J:\217000\217918-00\0 Arup\0-13 Arup Specialists\0-13-10 Photos-Presentations\6-8 St Peter's Street Huddersfield\Case Study Photographs\SPS 18.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93296" y="1924831"/>
            <a:ext cx="2476642" cy="1857375"/>
          </a:xfrm>
          <a:prstGeom prst="rect">
            <a:avLst/>
          </a:prstGeom>
          <a:noFill/>
          <a:ln w="28575">
            <a:solidFill>
              <a:schemeClr val="bg1"/>
            </a:solidFill>
          </a:ln>
        </p:spPr>
      </p:pic>
      <p:pic>
        <p:nvPicPr>
          <p:cNvPr id="43" name="Picture 2" descr="J:\217000\217918-00\0 Arup\0-13 Arup Specialists\0-13-10 Photos-Presentations\6-8 St Peter's Street Huddersfield\AHP\18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26012" y="3799354"/>
            <a:ext cx="1844025" cy="2458951"/>
          </a:xfrm>
          <a:prstGeom prst="rect">
            <a:avLst/>
          </a:prstGeom>
          <a:noFill/>
          <a:ln w="28575">
            <a:solidFill>
              <a:schemeClr val="bg1"/>
            </a:solidFill>
          </a:ln>
        </p:spPr>
      </p:pic>
      <p:pic>
        <p:nvPicPr>
          <p:cNvPr id="44" name="Picture 4" descr="J:\217000\217918-00\0 Arup\0-13 Arup Specialists\0-13-10 Photos-Presentations\6-8 St Peter's Street Huddersfield\AHP\17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68612" y="5128658"/>
            <a:ext cx="2030506" cy="1522725"/>
          </a:xfrm>
          <a:prstGeom prst="rect">
            <a:avLst/>
          </a:prstGeom>
          <a:noFill/>
          <a:ln w="28575">
            <a:solidFill>
              <a:schemeClr val="bg1"/>
            </a:solidFill>
          </a:ln>
        </p:spPr>
      </p:pic>
      <p:grpSp>
        <p:nvGrpSpPr>
          <p:cNvPr id="57" name="Group 56"/>
          <p:cNvGrpSpPr/>
          <p:nvPr/>
        </p:nvGrpSpPr>
        <p:grpSpPr>
          <a:xfrm>
            <a:off x="134556" y="5159983"/>
            <a:ext cx="3979035" cy="738664"/>
            <a:chOff x="2343594" y="1947862"/>
            <a:chExt cx="3979035" cy="738664"/>
          </a:xfrm>
        </p:grpSpPr>
        <p:sp>
          <p:nvSpPr>
            <p:cNvPr id="58" name="Rectangle 57"/>
            <p:cNvSpPr/>
            <p:nvPr/>
          </p:nvSpPr>
          <p:spPr>
            <a:xfrm>
              <a:off x="2938629" y="1992130"/>
              <a:ext cx="306000" cy="252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59" name="Rectangle 58"/>
            <p:cNvSpPr/>
            <p:nvPr/>
          </p:nvSpPr>
          <p:spPr>
            <a:xfrm>
              <a:off x="3244629" y="1992130"/>
              <a:ext cx="399600" cy="252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60" name="Rectangle 59"/>
            <p:cNvSpPr/>
            <p:nvPr/>
          </p:nvSpPr>
          <p:spPr>
            <a:xfrm>
              <a:off x="3658629" y="1992130"/>
              <a:ext cx="630000" cy="25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61" name="TextBox 60"/>
            <p:cNvSpPr txBox="1"/>
            <p:nvPr/>
          </p:nvSpPr>
          <p:spPr>
            <a:xfrm>
              <a:off x="2343594" y="1947862"/>
              <a:ext cx="595035" cy="369332"/>
            </a:xfrm>
            <a:prstGeom prst="rect">
              <a:avLst/>
            </a:prstGeom>
            <a:noFill/>
          </p:spPr>
          <p:txBody>
            <a:bodyPr wrap="square" rtlCol="0">
              <a:spAutoFit/>
            </a:bodyPr>
            <a:lstStyle/>
            <a:p>
              <a:r>
                <a:rPr lang="en-GB" dirty="0" smtClean="0"/>
                <a:t>Elec</a:t>
              </a:r>
              <a:endParaRPr lang="en-GB" dirty="0"/>
            </a:p>
          </p:txBody>
        </p:sp>
        <p:sp>
          <p:nvSpPr>
            <p:cNvPr id="62" name="Rectangle 61"/>
            <p:cNvSpPr/>
            <p:nvPr/>
          </p:nvSpPr>
          <p:spPr>
            <a:xfrm>
              <a:off x="2938629" y="2361462"/>
              <a:ext cx="792000" cy="252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63" name="Rectangle 62"/>
            <p:cNvSpPr/>
            <p:nvPr/>
          </p:nvSpPr>
          <p:spPr>
            <a:xfrm>
              <a:off x="3730629" y="2361462"/>
              <a:ext cx="576000" cy="252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64" name="Rectangle 63"/>
            <p:cNvSpPr/>
            <p:nvPr/>
          </p:nvSpPr>
          <p:spPr>
            <a:xfrm>
              <a:off x="4306629" y="2361462"/>
              <a:ext cx="2016000" cy="25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65" name="TextBox 64"/>
            <p:cNvSpPr txBox="1"/>
            <p:nvPr/>
          </p:nvSpPr>
          <p:spPr>
            <a:xfrm>
              <a:off x="2343594" y="2317194"/>
              <a:ext cx="595035" cy="369332"/>
            </a:xfrm>
            <a:prstGeom prst="rect">
              <a:avLst/>
            </a:prstGeom>
            <a:noFill/>
          </p:spPr>
          <p:txBody>
            <a:bodyPr wrap="square" rtlCol="0">
              <a:spAutoFit/>
            </a:bodyPr>
            <a:lstStyle/>
            <a:p>
              <a:r>
                <a:rPr lang="en-GB" dirty="0" smtClean="0"/>
                <a:t>Gas</a:t>
              </a:r>
              <a:endParaRPr lang="en-GB" dirty="0"/>
            </a:p>
          </p:txBody>
        </p:sp>
      </p:grpSp>
    </p:spTree>
    <p:extLst>
      <p:ext uri="{BB962C8B-B14F-4D97-AF65-F5344CB8AC3E}">
        <p14:creationId xmlns:p14="http://schemas.microsoft.com/office/powerpoint/2010/main" val="32643771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J:\217000\217918-00\0 Arup\0-13 Arup Specialists\0-13-10 Photos-Presentations\Armley Mills\AHP\098.JPG"/>
          <p:cNvPicPr>
            <a:picLocks noChangeAspect="1" noChangeArrowheads="1"/>
          </p:cNvPicPr>
          <p:nvPr/>
        </p:nvPicPr>
        <p:blipFill>
          <a:blip r:embed="rId2" cstate="screen">
            <a:extLst>
              <a:ext uri="{28A0092B-C50C-407E-A947-70E740481C1C}">
                <a14:useLocalDpi xmlns:a14="http://schemas.microsoft.com/office/drawing/2010/main"/>
              </a:ext>
            </a:extLst>
          </a:blip>
          <a:srcRect b="9847"/>
          <a:stretch>
            <a:fillRect/>
          </a:stretch>
        </p:blipFill>
        <p:spPr bwMode="auto">
          <a:xfrm>
            <a:off x="7420245" y="2737263"/>
            <a:ext cx="1452785" cy="2022489"/>
          </a:xfrm>
          <a:prstGeom prst="rect">
            <a:avLst/>
          </a:prstGeom>
          <a:noFill/>
          <a:ln w="28575">
            <a:solidFill>
              <a:schemeClr val="bg1"/>
            </a:solidFill>
          </a:ln>
        </p:spPr>
      </p:pic>
      <p:sp>
        <p:nvSpPr>
          <p:cNvPr id="2" name="Title 1"/>
          <p:cNvSpPr>
            <a:spLocks noGrp="1"/>
          </p:cNvSpPr>
          <p:nvPr>
            <p:ph type="title"/>
          </p:nvPr>
        </p:nvSpPr>
        <p:spPr/>
        <p:txBody>
          <a:bodyPr/>
          <a:lstStyle/>
          <a:p>
            <a:r>
              <a:rPr lang="en-GB" dirty="0" smtClean="0"/>
              <a:t>Armley Mills</a:t>
            </a:r>
            <a:endParaRPr lang="en-GB" dirty="0"/>
          </a:p>
        </p:txBody>
      </p:sp>
      <p:sp>
        <p:nvSpPr>
          <p:cNvPr id="8" name="Content Placeholder 2"/>
          <p:cNvSpPr>
            <a:spLocks noGrp="1"/>
          </p:cNvSpPr>
          <p:nvPr>
            <p:ph idx="1"/>
          </p:nvPr>
        </p:nvSpPr>
        <p:spPr>
          <a:xfrm>
            <a:off x="420688" y="1000125"/>
            <a:ext cx="8318500" cy="4503737"/>
          </a:xfrm>
        </p:spPr>
        <p:txBody>
          <a:bodyPr/>
          <a:lstStyle/>
          <a:p>
            <a:r>
              <a:rPr lang="en-GB" dirty="0" smtClean="0"/>
              <a:t>Heritage importance within</a:t>
            </a:r>
          </a:p>
          <a:p>
            <a:pPr lvl="1"/>
            <a:r>
              <a:rPr lang="en-GB" dirty="0" smtClean="0"/>
              <a:t>Pretty much everything!</a:t>
            </a:r>
          </a:p>
          <a:p>
            <a:r>
              <a:rPr lang="en-GB" dirty="0" smtClean="0"/>
              <a:t>Monitoring, controls</a:t>
            </a:r>
          </a:p>
          <a:p>
            <a:r>
              <a:rPr lang="en-GB" dirty="0" smtClean="0"/>
              <a:t>Larger interventions</a:t>
            </a:r>
          </a:p>
          <a:p>
            <a:pPr lvl="1"/>
            <a:r>
              <a:rPr lang="en-GB" dirty="0" smtClean="0"/>
              <a:t>Boiler modernisation</a:t>
            </a:r>
          </a:p>
          <a:p>
            <a:pPr lvl="1"/>
            <a:r>
              <a:rPr lang="en-GB" dirty="0" smtClean="0"/>
              <a:t>Digital plant controls</a:t>
            </a:r>
          </a:p>
          <a:p>
            <a:pPr lvl="1"/>
            <a:r>
              <a:rPr lang="en-GB" dirty="0" smtClean="0"/>
              <a:t>Partial roof insulation</a:t>
            </a:r>
          </a:p>
          <a:p>
            <a:pPr lvl="1"/>
            <a:r>
              <a:rPr lang="en-GB" dirty="0" smtClean="0"/>
              <a:t>Daylight linking in lights</a:t>
            </a:r>
            <a:endParaRPr lang="en-GB" dirty="0"/>
          </a:p>
        </p:txBody>
      </p:sp>
      <p:grpSp>
        <p:nvGrpSpPr>
          <p:cNvPr id="3" name="Group 18"/>
          <p:cNvGrpSpPr/>
          <p:nvPr/>
        </p:nvGrpSpPr>
        <p:grpSpPr>
          <a:xfrm>
            <a:off x="729339" y="5098018"/>
            <a:ext cx="4071772" cy="1160287"/>
            <a:chOff x="2938629" y="4647820"/>
            <a:chExt cx="4071772" cy="1160287"/>
          </a:xfrm>
        </p:grpSpPr>
        <p:cxnSp>
          <p:nvCxnSpPr>
            <p:cNvPr id="20" name="Straight Connector 19"/>
            <p:cNvCxnSpPr/>
            <p:nvPr/>
          </p:nvCxnSpPr>
          <p:spPr>
            <a:xfrm flipV="1">
              <a:off x="3658629" y="4647820"/>
              <a:ext cx="0" cy="864000"/>
            </a:xfrm>
            <a:prstGeom prst="line">
              <a:avLst/>
            </a:prstGeom>
            <a:ln>
              <a:solidFill>
                <a:schemeClr val="bg2">
                  <a:lumMod val="75000"/>
                </a:schemeClr>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V="1">
              <a:off x="4378629" y="4647820"/>
              <a:ext cx="0" cy="864000"/>
            </a:xfrm>
            <a:prstGeom prst="line">
              <a:avLst/>
            </a:prstGeom>
            <a:ln>
              <a:solidFill>
                <a:schemeClr val="bg2">
                  <a:lumMod val="75000"/>
                </a:schemeClr>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V="1">
              <a:off x="2938629" y="4647820"/>
              <a:ext cx="0" cy="864000"/>
            </a:xfrm>
            <a:prstGeom prst="line">
              <a:avLst/>
            </a:prstGeom>
            <a:ln>
              <a:solidFill>
                <a:schemeClr val="bg2">
                  <a:lumMod val="75000"/>
                </a:schemeClr>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V="1">
              <a:off x="5098629" y="4647820"/>
              <a:ext cx="0" cy="864000"/>
            </a:xfrm>
            <a:prstGeom prst="line">
              <a:avLst/>
            </a:prstGeom>
            <a:ln>
              <a:solidFill>
                <a:schemeClr val="bg2">
                  <a:lumMod val="75000"/>
                </a:schemeClr>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V="1">
              <a:off x="5818629" y="4647820"/>
              <a:ext cx="0" cy="864000"/>
            </a:xfrm>
            <a:prstGeom prst="line">
              <a:avLst/>
            </a:prstGeom>
            <a:ln>
              <a:solidFill>
                <a:schemeClr val="bg2">
                  <a:lumMod val="75000"/>
                </a:schemeClr>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3361111" y="5438775"/>
              <a:ext cx="595035" cy="369332"/>
            </a:xfrm>
            <a:prstGeom prst="rect">
              <a:avLst/>
            </a:prstGeom>
            <a:noFill/>
          </p:spPr>
          <p:txBody>
            <a:bodyPr wrap="square" lIns="36000" rIns="36000" rtlCol="0">
              <a:spAutoFit/>
            </a:bodyPr>
            <a:lstStyle/>
            <a:p>
              <a:pPr algn="ctr"/>
              <a:r>
                <a:rPr lang="en-GB" dirty="0" smtClean="0"/>
                <a:t>20%</a:t>
              </a:r>
              <a:endParaRPr lang="en-GB" dirty="0"/>
            </a:p>
          </p:txBody>
        </p:sp>
        <p:sp>
          <p:nvSpPr>
            <p:cNvPr id="26" name="TextBox 25"/>
            <p:cNvSpPr txBox="1"/>
            <p:nvPr/>
          </p:nvSpPr>
          <p:spPr>
            <a:xfrm>
              <a:off x="4081111" y="5438775"/>
              <a:ext cx="595035" cy="369332"/>
            </a:xfrm>
            <a:prstGeom prst="rect">
              <a:avLst/>
            </a:prstGeom>
            <a:noFill/>
          </p:spPr>
          <p:txBody>
            <a:bodyPr wrap="square" lIns="36000" rIns="36000" rtlCol="0">
              <a:spAutoFit/>
            </a:bodyPr>
            <a:lstStyle/>
            <a:p>
              <a:pPr algn="ctr"/>
              <a:r>
                <a:rPr lang="en-GB" dirty="0" smtClean="0"/>
                <a:t>40%</a:t>
              </a:r>
              <a:endParaRPr lang="en-GB" dirty="0"/>
            </a:p>
          </p:txBody>
        </p:sp>
        <p:sp>
          <p:nvSpPr>
            <p:cNvPr id="27" name="TextBox 26"/>
            <p:cNvSpPr txBox="1"/>
            <p:nvPr/>
          </p:nvSpPr>
          <p:spPr>
            <a:xfrm>
              <a:off x="4801111" y="5438775"/>
              <a:ext cx="595035" cy="369332"/>
            </a:xfrm>
            <a:prstGeom prst="rect">
              <a:avLst/>
            </a:prstGeom>
            <a:noFill/>
          </p:spPr>
          <p:txBody>
            <a:bodyPr wrap="square" lIns="36000" rIns="36000" rtlCol="0">
              <a:spAutoFit/>
            </a:bodyPr>
            <a:lstStyle/>
            <a:p>
              <a:pPr algn="ctr"/>
              <a:r>
                <a:rPr lang="en-GB" dirty="0" smtClean="0"/>
                <a:t>60%</a:t>
              </a:r>
              <a:endParaRPr lang="en-GB" dirty="0"/>
            </a:p>
          </p:txBody>
        </p:sp>
        <p:sp>
          <p:nvSpPr>
            <p:cNvPr id="28" name="TextBox 27"/>
            <p:cNvSpPr txBox="1"/>
            <p:nvPr/>
          </p:nvSpPr>
          <p:spPr>
            <a:xfrm>
              <a:off x="5521111" y="5438775"/>
              <a:ext cx="595035" cy="369332"/>
            </a:xfrm>
            <a:prstGeom prst="rect">
              <a:avLst/>
            </a:prstGeom>
            <a:noFill/>
          </p:spPr>
          <p:txBody>
            <a:bodyPr wrap="square" lIns="36000" rIns="36000" rtlCol="0">
              <a:spAutoFit/>
            </a:bodyPr>
            <a:lstStyle/>
            <a:p>
              <a:pPr algn="ctr"/>
              <a:r>
                <a:rPr lang="en-GB" dirty="0" smtClean="0"/>
                <a:t>80%</a:t>
              </a:r>
              <a:endParaRPr lang="en-GB" dirty="0"/>
            </a:p>
          </p:txBody>
        </p:sp>
        <p:cxnSp>
          <p:nvCxnSpPr>
            <p:cNvPr id="29" name="Straight Connector 28"/>
            <p:cNvCxnSpPr/>
            <p:nvPr/>
          </p:nvCxnSpPr>
          <p:spPr>
            <a:xfrm flipV="1">
              <a:off x="6538629" y="4647820"/>
              <a:ext cx="0" cy="864000"/>
            </a:xfrm>
            <a:prstGeom prst="line">
              <a:avLst/>
            </a:prstGeom>
            <a:ln>
              <a:solidFill>
                <a:schemeClr val="bg2">
                  <a:lumMod val="75000"/>
                </a:schemeClr>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30" name="TextBox 29"/>
            <p:cNvSpPr txBox="1"/>
            <p:nvPr/>
          </p:nvSpPr>
          <p:spPr>
            <a:xfrm>
              <a:off x="6066857" y="5438775"/>
              <a:ext cx="943544" cy="369332"/>
            </a:xfrm>
            <a:prstGeom prst="rect">
              <a:avLst/>
            </a:prstGeom>
            <a:noFill/>
          </p:spPr>
          <p:txBody>
            <a:bodyPr wrap="square" lIns="36000" rIns="36000" rtlCol="0">
              <a:spAutoFit/>
            </a:bodyPr>
            <a:lstStyle/>
            <a:p>
              <a:pPr algn="ctr"/>
              <a:r>
                <a:rPr lang="en-GB" dirty="0" smtClean="0"/>
                <a:t>100%</a:t>
              </a:r>
              <a:endParaRPr lang="en-GB" dirty="0"/>
            </a:p>
          </p:txBody>
        </p:sp>
      </p:grpSp>
      <p:pic>
        <p:nvPicPr>
          <p:cNvPr id="31" name="Picture 6" descr="J:\217000\217918-00\0 Arup\0-13 Arup Specialists\0-13-10 Photos-Presentations\Armley Mills\AHP\13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41451" y="1573489"/>
            <a:ext cx="4032000" cy="1232255"/>
          </a:xfrm>
          <a:prstGeom prst="rect">
            <a:avLst/>
          </a:prstGeom>
          <a:noFill/>
          <a:ln w="28575">
            <a:solidFill>
              <a:schemeClr val="bg1"/>
            </a:solidFill>
          </a:ln>
        </p:spPr>
      </p:pic>
      <p:pic>
        <p:nvPicPr>
          <p:cNvPr id="42" name="Picture 5" descr="J:\217000\217918-00\0 Arup\0-13 Arup Specialists\0-13-10 Photos-Presentations\Armley Mills\AHP\13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38666" y="2837329"/>
            <a:ext cx="2581579" cy="1935987"/>
          </a:xfrm>
          <a:prstGeom prst="rect">
            <a:avLst/>
          </a:prstGeom>
          <a:noFill/>
          <a:ln w="28575">
            <a:solidFill>
              <a:schemeClr val="bg1"/>
            </a:solidFill>
          </a:ln>
        </p:spPr>
      </p:pic>
      <p:pic>
        <p:nvPicPr>
          <p:cNvPr id="45" name="Picture 7" descr="J:\217000\217918-00\0 Arup\0-13 Arup Specialists\0-13-10 Photos-Presentations\Armley Mills\Armley Mills case study photographs\AM (15).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56915" y="4766965"/>
            <a:ext cx="2016115" cy="1512000"/>
          </a:xfrm>
          <a:prstGeom prst="rect">
            <a:avLst/>
          </a:prstGeom>
          <a:noFill/>
          <a:ln w="28575">
            <a:solidFill>
              <a:schemeClr val="bg1"/>
            </a:solidFill>
          </a:ln>
        </p:spPr>
      </p:pic>
      <p:pic>
        <p:nvPicPr>
          <p:cNvPr id="55" name="Picture 4" descr="J:\217000\217918-00\0 Arup\0-13 Arup Specialists\0-13-10 Photos-Presentations\Armley Mills\Armley Mills case study photographs\AM (36).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840705" y="4759752"/>
            <a:ext cx="2016114" cy="1512000"/>
          </a:xfrm>
          <a:prstGeom prst="rect">
            <a:avLst/>
          </a:prstGeom>
          <a:noFill/>
          <a:ln w="28575">
            <a:solidFill>
              <a:schemeClr val="bg1"/>
            </a:solidFill>
          </a:ln>
        </p:spPr>
      </p:pic>
      <p:grpSp>
        <p:nvGrpSpPr>
          <p:cNvPr id="65" name="Group 64"/>
          <p:cNvGrpSpPr/>
          <p:nvPr/>
        </p:nvGrpSpPr>
        <p:grpSpPr>
          <a:xfrm>
            <a:off x="139328" y="5159983"/>
            <a:ext cx="2710552" cy="738664"/>
            <a:chOff x="2343594" y="2871192"/>
            <a:chExt cx="2710552" cy="738664"/>
          </a:xfrm>
        </p:grpSpPr>
        <p:sp>
          <p:nvSpPr>
            <p:cNvPr id="66" name="Rectangle 65"/>
            <p:cNvSpPr/>
            <p:nvPr/>
          </p:nvSpPr>
          <p:spPr>
            <a:xfrm>
              <a:off x="2938629" y="2915460"/>
              <a:ext cx="324000" cy="252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67" name="Rectangle 66"/>
            <p:cNvSpPr/>
            <p:nvPr/>
          </p:nvSpPr>
          <p:spPr>
            <a:xfrm>
              <a:off x="3262629" y="2915460"/>
              <a:ext cx="79200" cy="252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68" name="Rectangle 67"/>
            <p:cNvSpPr/>
            <p:nvPr/>
          </p:nvSpPr>
          <p:spPr>
            <a:xfrm>
              <a:off x="3341829" y="2915460"/>
              <a:ext cx="558000" cy="25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69" name="TextBox 68"/>
            <p:cNvSpPr txBox="1"/>
            <p:nvPr/>
          </p:nvSpPr>
          <p:spPr>
            <a:xfrm>
              <a:off x="2343594" y="2871192"/>
              <a:ext cx="595035" cy="369332"/>
            </a:xfrm>
            <a:prstGeom prst="rect">
              <a:avLst/>
            </a:prstGeom>
            <a:noFill/>
          </p:spPr>
          <p:txBody>
            <a:bodyPr wrap="square" rtlCol="0">
              <a:spAutoFit/>
            </a:bodyPr>
            <a:lstStyle/>
            <a:p>
              <a:r>
                <a:rPr lang="en-GB" dirty="0" smtClean="0"/>
                <a:t>Elec</a:t>
              </a:r>
              <a:endParaRPr lang="en-GB" dirty="0"/>
            </a:p>
          </p:txBody>
        </p:sp>
        <p:sp>
          <p:nvSpPr>
            <p:cNvPr id="70" name="Rectangle 69"/>
            <p:cNvSpPr/>
            <p:nvPr/>
          </p:nvSpPr>
          <p:spPr>
            <a:xfrm>
              <a:off x="2938629" y="3284792"/>
              <a:ext cx="936000" cy="252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71" name="Rectangle 70"/>
            <p:cNvSpPr/>
            <p:nvPr/>
          </p:nvSpPr>
          <p:spPr>
            <a:xfrm>
              <a:off x="3877389" y="3284792"/>
              <a:ext cx="140400" cy="252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72" name="Rectangle 71"/>
            <p:cNvSpPr/>
            <p:nvPr/>
          </p:nvSpPr>
          <p:spPr>
            <a:xfrm>
              <a:off x="4028146" y="3284792"/>
              <a:ext cx="1026000" cy="25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73" name="TextBox 72"/>
            <p:cNvSpPr txBox="1"/>
            <p:nvPr/>
          </p:nvSpPr>
          <p:spPr>
            <a:xfrm>
              <a:off x="2343594" y="3240524"/>
              <a:ext cx="595035" cy="369332"/>
            </a:xfrm>
            <a:prstGeom prst="rect">
              <a:avLst/>
            </a:prstGeom>
            <a:noFill/>
          </p:spPr>
          <p:txBody>
            <a:bodyPr wrap="square" rtlCol="0">
              <a:spAutoFit/>
            </a:bodyPr>
            <a:lstStyle/>
            <a:p>
              <a:r>
                <a:rPr lang="en-GB" dirty="0" smtClean="0"/>
                <a:t>Gas</a:t>
              </a:r>
              <a:endParaRPr lang="en-GB" dirty="0"/>
            </a:p>
          </p:txBody>
        </p:sp>
      </p:grpSp>
    </p:spTree>
    <p:extLst>
      <p:ext uri="{BB962C8B-B14F-4D97-AF65-F5344CB8AC3E}">
        <p14:creationId xmlns:p14="http://schemas.microsoft.com/office/powerpoint/2010/main" val="172966634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Almondbury</a:t>
            </a:r>
            <a:r>
              <a:rPr lang="en-GB" dirty="0" smtClean="0"/>
              <a:t> Dwelling</a:t>
            </a:r>
            <a:endParaRPr lang="en-GB" dirty="0"/>
          </a:p>
        </p:txBody>
      </p:sp>
      <p:sp>
        <p:nvSpPr>
          <p:cNvPr id="8" name="Content Placeholder 2"/>
          <p:cNvSpPr>
            <a:spLocks noGrp="1"/>
          </p:cNvSpPr>
          <p:nvPr>
            <p:ph idx="1"/>
          </p:nvPr>
        </p:nvSpPr>
        <p:spPr>
          <a:xfrm>
            <a:off x="420688" y="1000125"/>
            <a:ext cx="8318500" cy="4503737"/>
          </a:xfrm>
        </p:spPr>
        <p:txBody>
          <a:bodyPr/>
          <a:lstStyle/>
          <a:p>
            <a:r>
              <a:rPr lang="en-GB" dirty="0" smtClean="0"/>
              <a:t>Heritage importance within</a:t>
            </a:r>
          </a:p>
          <a:p>
            <a:pPr lvl="1"/>
            <a:r>
              <a:rPr lang="en-GB" dirty="0" smtClean="0"/>
              <a:t>Exterior walls and roof, some interior</a:t>
            </a:r>
          </a:p>
          <a:p>
            <a:r>
              <a:rPr lang="en-GB" dirty="0" smtClean="0"/>
              <a:t>Recently upgraded</a:t>
            </a:r>
          </a:p>
          <a:p>
            <a:r>
              <a:rPr lang="en-GB" dirty="0" smtClean="0"/>
              <a:t>Larger interventions</a:t>
            </a:r>
          </a:p>
          <a:p>
            <a:pPr lvl="1"/>
            <a:r>
              <a:rPr lang="en-GB" dirty="0" smtClean="0"/>
              <a:t>Tailor to occupant</a:t>
            </a:r>
          </a:p>
          <a:p>
            <a:pPr lvl="1"/>
            <a:r>
              <a:rPr lang="en-GB" dirty="0" smtClean="0"/>
              <a:t>Draught-stripping</a:t>
            </a:r>
          </a:p>
          <a:p>
            <a:pPr lvl="1"/>
            <a:r>
              <a:rPr lang="en-GB" dirty="0" smtClean="0"/>
              <a:t>Low energy lighting</a:t>
            </a:r>
          </a:p>
          <a:p>
            <a:pPr lvl="1"/>
            <a:r>
              <a:rPr lang="en-GB" dirty="0" smtClean="0"/>
              <a:t>Loft insulation</a:t>
            </a:r>
          </a:p>
          <a:p>
            <a:pPr lvl="1"/>
            <a:r>
              <a:rPr lang="en-GB" dirty="0" smtClean="0"/>
              <a:t>Wall, floor insulation feasible</a:t>
            </a:r>
            <a:endParaRPr lang="en-GB" dirty="0"/>
          </a:p>
        </p:txBody>
      </p:sp>
      <p:grpSp>
        <p:nvGrpSpPr>
          <p:cNvPr id="3" name="Group 18"/>
          <p:cNvGrpSpPr/>
          <p:nvPr/>
        </p:nvGrpSpPr>
        <p:grpSpPr>
          <a:xfrm>
            <a:off x="729339" y="5098018"/>
            <a:ext cx="4071772" cy="1160287"/>
            <a:chOff x="2938629" y="4647820"/>
            <a:chExt cx="4071772" cy="1160287"/>
          </a:xfrm>
        </p:grpSpPr>
        <p:cxnSp>
          <p:nvCxnSpPr>
            <p:cNvPr id="20" name="Straight Connector 19"/>
            <p:cNvCxnSpPr/>
            <p:nvPr/>
          </p:nvCxnSpPr>
          <p:spPr>
            <a:xfrm flipV="1">
              <a:off x="3658629" y="4647820"/>
              <a:ext cx="0" cy="864000"/>
            </a:xfrm>
            <a:prstGeom prst="line">
              <a:avLst/>
            </a:prstGeom>
            <a:ln>
              <a:solidFill>
                <a:schemeClr val="bg2">
                  <a:lumMod val="75000"/>
                </a:schemeClr>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V="1">
              <a:off x="4378629" y="4647820"/>
              <a:ext cx="0" cy="864000"/>
            </a:xfrm>
            <a:prstGeom prst="line">
              <a:avLst/>
            </a:prstGeom>
            <a:ln>
              <a:solidFill>
                <a:schemeClr val="bg2">
                  <a:lumMod val="75000"/>
                </a:schemeClr>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V="1">
              <a:off x="2938629" y="4647820"/>
              <a:ext cx="0" cy="864000"/>
            </a:xfrm>
            <a:prstGeom prst="line">
              <a:avLst/>
            </a:prstGeom>
            <a:ln>
              <a:solidFill>
                <a:schemeClr val="bg2">
                  <a:lumMod val="75000"/>
                </a:schemeClr>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V="1">
              <a:off x="5098629" y="4647820"/>
              <a:ext cx="0" cy="864000"/>
            </a:xfrm>
            <a:prstGeom prst="line">
              <a:avLst/>
            </a:prstGeom>
            <a:ln>
              <a:solidFill>
                <a:schemeClr val="bg2">
                  <a:lumMod val="75000"/>
                </a:schemeClr>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V="1">
              <a:off x="5818629" y="4647820"/>
              <a:ext cx="0" cy="864000"/>
            </a:xfrm>
            <a:prstGeom prst="line">
              <a:avLst/>
            </a:prstGeom>
            <a:ln>
              <a:solidFill>
                <a:schemeClr val="bg2">
                  <a:lumMod val="75000"/>
                </a:schemeClr>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3361111" y="5438775"/>
              <a:ext cx="595035" cy="369332"/>
            </a:xfrm>
            <a:prstGeom prst="rect">
              <a:avLst/>
            </a:prstGeom>
            <a:noFill/>
          </p:spPr>
          <p:txBody>
            <a:bodyPr wrap="square" lIns="36000" rIns="36000" rtlCol="0">
              <a:spAutoFit/>
            </a:bodyPr>
            <a:lstStyle/>
            <a:p>
              <a:pPr algn="ctr"/>
              <a:r>
                <a:rPr lang="en-GB" dirty="0" smtClean="0"/>
                <a:t>20%</a:t>
              </a:r>
              <a:endParaRPr lang="en-GB" dirty="0"/>
            </a:p>
          </p:txBody>
        </p:sp>
        <p:sp>
          <p:nvSpPr>
            <p:cNvPr id="26" name="TextBox 25"/>
            <p:cNvSpPr txBox="1"/>
            <p:nvPr/>
          </p:nvSpPr>
          <p:spPr>
            <a:xfrm>
              <a:off x="4081111" y="5438775"/>
              <a:ext cx="595035" cy="369332"/>
            </a:xfrm>
            <a:prstGeom prst="rect">
              <a:avLst/>
            </a:prstGeom>
            <a:noFill/>
          </p:spPr>
          <p:txBody>
            <a:bodyPr wrap="square" lIns="36000" rIns="36000" rtlCol="0">
              <a:spAutoFit/>
            </a:bodyPr>
            <a:lstStyle/>
            <a:p>
              <a:pPr algn="ctr"/>
              <a:r>
                <a:rPr lang="en-GB" dirty="0" smtClean="0"/>
                <a:t>40%</a:t>
              </a:r>
              <a:endParaRPr lang="en-GB" dirty="0"/>
            </a:p>
          </p:txBody>
        </p:sp>
        <p:sp>
          <p:nvSpPr>
            <p:cNvPr id="27" name="TextBox 26"/>
            <p:cNvSpPr txBox="1"/>
            <p:nvPr/>
          </p:nvSpPr>
          <p:spPr>
            <a:xfrm>
              <a:off x="4801111" y="5438775"/>
              <a:ext cx="595035" cy="369332"/>
            </a:xfrm>
            <a:prstGeom prst="rect">
              <a:avLst/>
            </a:prstGeom>
            <a:noFill/>
          </p:spPr>
          <p:txBody>
            <a:bodyPr wrap="square" lIns="36000" rIns="36000" rtlCol="0">
              <a:spAutoFit/>
            </a:bodyPr>
            <a:lstStyle/>
            <a:p>
              <a:pPr algn="ctr"/>
              <a:r>
                <a:rPr lang="en-GB" dirty="0" smtClean="0"/>
                <a:t>60%</a:t>
              </a:r>
              <a:endParaRPr lang="en-GB" dirty="0"/>
            </a:p>
          </p:txBody>
        </p:sp>
        <p:sp>
          <p:nvSpPr>
            <p:cNvPr id="28" name="TextBox 27"/>
            <p:cNvSpPr txBox="1"/>
            <p:nvPr/>
          </p:nvSpPr>
          <p:spPr>
            <a:xfrm>
              <a:off x="5521111" y="5438775"/>
              <a:ext cx="595035" cy="369332"/>
            </a:xfrm>
            <a:prstGeom prst="rect">
              <a:avLst/>
            </a:prstGeom>
            <a:noFill/>
          </p:spPr>
          <p:txBody>
            <a:bodyPr wrap="square" lIns="36000" rIns="36000" rtlCol="0">
              <a:spAutoFit/>
            </a:bodyPr>
            <a:lstStyle/>
            <a:p>
              <a:pPr algn="ctr"/>
              <a:r>
                <a:rPr lang="en-GB" dirty="0" smtClean="0"/>
                <a:t>80%</a:t>
              </a:r>
              <a:endParaRPr lang="en-GB" dirty="0"/>
            </a:p>
          </p:txBody>
        </p:sp>
        <p:cxnSp>
          <p:nvCxnSpPr>
            <p:cNvPr id="29" name="Straight Connector 28"/>
            <p:cNvCxnSpPr/>
            <p:nvPr/>
          </p:nvCxnSpPr>
          <p:spPr>
            <a:xfrm flipV="1">
              <a:off x="6538629" y="4647820"/>
              <a:ext cx="0" cy="864000"/>
            </a:xfrm>
            <a:prstGeom prst="line">
              <a:avLst/>
            </a:prstGeom>
            <a:ln>
              <a:solidFill>
                <a:schemeClr val="bg2">
                  <a:lumMod val="75000"/>
                </a:schemeClr>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30" name="TextBox 29"/>
            <p:cNvSpPr txBox="1"/>
            <p:nvPr/>
          </p:nvSpPr>
          <p:spPr>
            <a:xfrm>
              <a:off x="6066857" y="5438775"/>
              <a:ext cx="943544" cy="369332"/>
            </a:xfrm>
            <a:prstGeom prst="rect">
              <a:avLst/>
            </a:prstGeom>
            <a:noFill/>
          </p:spPr>
          <p:txBody>
            <a:bodyPr wrap="square" lIns="36000" rIns="36000" rtlCol="0">
              <a:spAutoFit/>
            </a:bodyPr>
            <a:lstStyle/>
            <a:p>
              <a:pPr algn="ctr"/>
              <a:r>
                <a:rPr lang="en-GB" dirty="0" smtClean="0"/>
                <a:t>100%</a:t>
              </a:r>
              <a:endParaRPr lang="en-GB" dirty="0"/>
            </a:p>
          </p:txBody>
        </p:sp>
      </p:grpSp>
      <p:pic>
        <p:nvPicPr>
          <p:cNvPr id="46" name="Picture 8" descr="J:\217000\217918-00\0 Arup\0-13 Arup Specialists\0-13-10 Photos-Presentations\11 St Helens's Gate Almondbury\Native\DSC09207.JPG"/>
          <p:cNvPicPr>
            <a:picLocks noChangeAspect="1" noChangeArrowheads="1"/>
          </p:cNvPicPr>
          <p:nvPr/>
        </p:nvPicPr>
        <p:blipFill>
          <a:blip r:embed="rId3" cstate="screen">
            <a:extLst>
              <a:ext uri="{28A0092B-C50C-407E-A947-70E740481C1C}">
                <a14:useLocalDpi xmlns:a14="http://schemas.microsoft.com/office/drawing/2010/main"/>
              </a:ext>
            </a:extLst>
          </a:blip>
          <a:srcRect l="18682"/>
          <a:stretch>
            <a:fillRect/>
          </a:stretch>
        </p:blipFill>
        <p:spPr bwMode="auto">
          <a:xfrm>
            <a:off x="4833909" y="2184307"/>
            <a:ext cx="2588236" cy="2387133"/>
          </a:xfrm>
          <a:prstGeom prst="rect">
            <a:avLst/>
          </a:prstGeom>
          <a:noFill/>
          <a:ln w="28575">
            <a:solidFill>
              <a:schemeClr val="bg1"/>
            </a:solidFill>
          </a:ln>
        </p:spPr>
      </p:pic>
      <p:pic>
        <p:nvPicPr>
          <p:cNvPr id="43" name="Picture 5" descr="J:\217000\217918-00\0 Arup\0-13 Arup Specialists\0-13-10 Photos-Presentations\11 St Helens's Gate Almondbury\AHP\164.JPG"/>
          <p:cNvPicPr>
            <a:picLocks noChangeAspect="1" noChangeArrowheads="1"/>
          </p:cNvPicPr>
          <p:nvPr/>
        </p:nvPicPr>
        <p:blipFill>
          <a:blip r:embed="rId4" cstate="screen">
            <a:extLst>
              <a:ext uri="{28A0092B-C50C-407E-A947-70E740481C1C}">
                <a14:useLocalDpi xmlns:a14="http://schemas.microsoft.com/office/drawing/2010/main"/>
              </a:ext>
            </a:extLst>
          </a:blip>
          <a:srcRect l="10689"/>
          <a:stretch>
            <a:fillRect/>
          </a:stretch>
        </p:blipFill>
        <p:spPr bwMode="auto">
          <a:xfrm>
            <a:off x="7478863" y="874059"/>
            <a:ext cx="1384295" cy="2621616"/>
          </a:xfrm>
          <a:prstGeom prst="rect">
            <a:avLst/>
          </a:prstGeom>
          <a:noFill/>
          <a:ln w="28575">
            <a:solidFill>
              <a:schemeClr val="bg1"/>
            </a:solidFill>
          </a:ln>
        </p:spPr>
      </p:pic>
      <p:pic>
        <p:nvPicPr>
          <p:cNvPr id="56" name="Picture 6" descr="J:\217000\217918-00\0 Arup\0-13 Arup Specialists\0-13-10 Photos-Presentations\11 St Helens's Gate Almondbury\AHP\158.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85347" y="3486150"/>
            <a:ext cx="2077810" cy="2770413"/>
          </a:xfrm>
          <a:prstGeom prst="rect">
            <a:avLst/>
          </a:prstGeom>
          <a:noFill/>
          <a:ln w="28575">
            <a:solidFill>
              <a:schemeClr val="bg1"/>
            </a:solidFill>
          </a:ln>
        </p:spPr>
      </p:pic>
      <p:grpSp>
        <p:nvGrpSpPr>
          <p:cNvPr id="67" name="Group 66"/>
          <p:cNvGrpSpPr/>
          <p:nvPr/>
        </p:nvGrpSpPr>
        <p:grpSpPr>
          <a:xfrm>
            <a:off x="134409" y="5150309"/>
            <a:ext cx="3511035" cy="738664"/>
            <a:chOff x="2343594" y="3794522"/>
            <a:chExt cx="3511035" cy="738664"/>
          </a:xfrm>
        </p:grpSpPr>
        <p:sp>
          <p:nvSpPr>
            <p:cNvPr id="68" name="Rectangle 67"/>
            <p:cNvSpPr/>
            <p:nvPr/>
          </p:nvSpPr>
          <p:spPr>
            <a:xfrm>
              <a:off x="2938629" y="3838790"/>
              <a:ext cx="162000" cy="252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69" name="Rectangle 68"/>
            <p:cNvSpPr/>
            <p:nvPr/>
          </p:nvSpPr>
          <p:spPr>
            <a:xfrm>
              <a:off x="3100629" y="3838790"/>
              <a:ext cx="662400" cy="252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70" name="TextBox 69"/>
            <p:cNvSpPr txBox="1"/>
            <p:nvPr/>
          </p:nvSpPr>
          <p:spPr>
            <a:xfrm>
              <a:off x="2343594" y="3794522"/>
              <a:ext cx="595035" cy="369332"/>
            </a:xfrm>
            <a:prstGeom prst="rect">
              <a:avLst/>
            </a:prstGeom>
            <a:noFill/>
          </p:spPr>
          <p:txBody>
            <a:bodyPr wrap="square" rtlCol="0">
              <a:spAutoFit/>
            </a:bodyPr>
            <a:lstStyle/>
            <a:p>
              <a:r>
                <a:rPr lang="en-GB" dirty="0" smtClean="0"/>
                <a:t>Elec</a:t>
              </a:r>
              <a:endParaRPr lang="en-GB" dirty="0"/>
            </a:p>
          </p:txBody>
        </p:sp>
        <p:sp>
          <p:nvSpPr>
            <p:cNvPr id="71" name="Rectangle 70"/>
            <p:cNvSpPr/>
            <p:nvPr/>
          </p:nvSpPr>
          <p:spPr>
            <a:xfrm>
              <a:off x="2938629" y="4208122"/>
              <a:ext cx="324000" cy="252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72" name="Rectangle 71"/>
            <p:cNvSpPr/>
            <p:nvPr/>
          </p:nvSpPr>
          <p:spPr>
            <a:xfrm>
              <a:off x="3262629" y="4208122"/>
              <a:ext cx="2592000" cy="25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73" name="TextBox 72"/>
            <p:cNvSpPr txBox="1"/>
            <p:nvPr/>
          </p:nvSpPr>
          <p:spPr>
            <a:xfrm>
              <a:off x="2343594" y="4163854"/>
              <a:ext cx="595035" cy="369332"/>
            </a:xfrm>
            <a:prstGeom prst="rect">
              <a:avLst/>
            </a:prstGeom>
            <a:noFill/>
          </p:spPr>
          <p:txBody>
            <a:bodyPr wrap="square" rtlCol="0">
              <a:spAutoFit/>
            </a:bodyPr>
            <a:lstStyle/>
            <a:p>
              <a:r>
                <a:rPr lang="en-GB" dirty="0" smtClean="0"/>
                <a:t>Gas</a:t>
              </a:r>
              <a:endParaRPr lang="en-GB" dirty="0"/>
            </a:p>
          </p:txBody>
        </p:sp>
      </p:grpSp>
    </p:spTree>
    <p:extLst>
      <p:ext uri="{BB962C8B-B14F-4D97-AF65-F5344CB8AC3E}">
        <p14:creationId xmlns:p14="http://schemas.microsoft.com/office/powerpoint/2010/main" val="420916566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Lord Deramore’s School</a:t>
            </a:r>
            <a:endParaRPr lang="en-GB" dirty="0"/>
          </a:p>
        </p:txBody>
      </p:sp>
      <p:sp>
        <p:nvSpPr>
          <p:cNvPr id="8" name="Content Placeholder 2"/>
          <p:cNvSpPr>
            <a:spLocks noGrp="1"/>
          </p:cNvSpPr>
          <p:nvPr>
            <p:ph idx="1"/>
          </p:nvPr>
        </p:nvSpPr>
        <p:spPr>
          <a:xfrm>
            <a:off x="420688" y="1000125"/>
            <a:ext cx="8318500" cy="4503737"/>
          </a:xfrm>
        </p:spPr>
        <p:txBody>
          <a:bodyPr/>
          <a:lstStyle/>
          <a:p>
            <a:r>
              <a:rPr lang="en-GB" dirty="0" smtClean="0"/>
              <a:t>Heritage importance within</a:t>
            </a:r>
          </a:p>
          <a:p>
            <a:pPr lvl="1"/>
            <a:r>
              <a:rPr lang="en-GB" dirty="0" smtClean="0"/>
              <a:t>Exterior, some interior</a:t>
            </a:r>
          </a:p>
          <a:p>
            <a:r>
              <a:rPr lang="en-GB" dirty="0" smtClean="0"/>
              <a:t>Emissions 86% heating</a:t>
            </a:r>
          </a:p>
          <a:p>
            <a:r>
              <a:rPr lang="en-GB" dirty="0" smtClean="0"/>
              <a:t>Larger scale interventions</a:t>
            </a:r>
          </a:p>
          <a:p>
            <a:pPr lvl="1"/>
            <a:r>
              <a:rPr lang="en-GB" dirty="0" smtClean="0"/>
              <a:t>Roof and wall insulation possible</a:t>
            </a:r>
          </a:p>
          <a:p>
            <a:pPr lvl="1"/>
            <a:r>
              <a:rPr lang="en-GB" dirty="0" smtClean="0"/>
              <a:t>Boiler system &amp; controls</a:t>
            </a:r>
          </a:p>
          <a:p>
            <a:pPr lvl="1"/>
            <a:r>
              <a:rPr lang="en-GB" dirty="0" smtClean="0"/>
              <a:t>Secondary glazing</a:t>
            </a:r>
          </a:p>
          <a:p>
            <a:pPr lvl="1"/>
            <a:r>
              <a:rPr lang="en-GB" dirty="0" smtClean="0"/>
              <a:t>Photovoltaics</a:t>
            </a:r>
            <a:endParaRPr lang="en-GB" dirty="0"/>
          </a:p>
        </p:txBody>
      </p:sp>
      <p:grpSp>
        <p:nvGrpSpPr>
          <p:cNvPr id="3" name="Group 18"/>
          <p:cNvGrpSpPr/>
          <p:nvPr/>
        </p:nvGrpSpPr>
        <p:grpSpPr>
          <a:xfrm>
            <a:off x="729339" y="5098018"/>
            <a:ext cx="4071772" cy="1160287"/>
            <a:chOff x="2938629" y="4647820"/>
            <a:chExt cx="4071772" cy="1160287"/>
          </a:xfrm>
        </p:grpSpPr>
        <p:cxnSp>
          <p:nvCxnSpPr>
            <p:cNvPr id="20" name="Straight Connector 19"/>
            <p:cNvCxnSpPr/>
            <p:nvPr/>
          </p:nvCxnSpPr>
          <p:spPr>
            <a:xfrm flipV="1">
              <a:off x="3658629" y="4647820"/>
              <a:ext cx="0" cy="864000"/>
            </a:xfrm>
            <a:prstGeom prst="line">
              <a:avLst/>
            </a:prstGeom>
            <a:ln>
              <a:solidFill>
                <a:schemeClr val="bg2">
                  <a:lumMod val="75000"/>
                </a:schemeClr>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V="1">
              <a:off x="4378629" y="4647820"/>
              <a:ext cx="0" cy="864000"/>
            </a:xfrm>
            <a:prstGeom prst="line">
              <a:avLst/>
            </a:prstGeom>
            <a:ln>
              <a:solidFill>
                <a:schemeClr val="bg2">
                  <a:lumMod val="75000"/>
                </a:schemeClr>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V="1">
              <a:off x="2938629" y="4647820"/>
              <a:ext cx="0" cy="864000"/>
            </a:xfrm>
            <a:prstGeom prst="line">
              <a:avLst/>
            </a:prstGeom>
            <a:ln>
              <a:solidFill>
                <a:schemeClr val="bg2">
                  <a:lumMod val="75000"/>
                </a:schemeClr>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V="1">
              <a:off x="5098629" y="4647820"/>
              <a:ext cx="0" cy="864000"/>
            </a:xfrm>
            <a:prstGeom prst="line">
              <a:avLst/>
            </a:prstGeom>
            <a:ln>
              <a:solidFill>
                <a:schemeClr val="bg2">
                  <a:lumMod val="75000"/>
                </a:schemeClr>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V="1">
              <a:off x="5818629" y="4647820"/>
              <a:ext cx="0" cy="864000"/>
            </a:xfrm>
            <a:prstGeom prst="line">
              <a:avLst/>
            </a:prstGeom>
            <a:ln>
              <a:solidFill>
                <a:schemeClr val="bg2">
                  <a:lumMod val="75000"/>
                </a:schemeClr>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3361111" y="5438775"/>
              <a:ext cx="595035" cy="369332"/>
            </a:xfrm>
            <a:prstGeom prst="rect">
              <a:avLst/>
            </a:prstGeom>
            <a:noFill/>
          </p:spPr>
          <p:txBody>
            <a:bodyPr wrap="square" lIns="36000" rIns="36000" rtlCol="0">
              <a:spAutoFit/>
            </a:bodyPr>
            <a:lstStyle/>
            <a:p>
              <a:pPr algn="ctr"/>
              <a:r>
                <a:rPr lang="en-GB" dirty="0" smtClean="0"/>
                <a:t>20%</a:t>
              </a:r>
              <a:endParaRPr lang="en-GB" dirty="0"/>
            </a:p>
          </p:txBody>
        </p:sp>
        <p:sp>
          <p:nvSpPr>
            <p:cNvPr id="26" name="TextBox 25"/>
            <p:cNvSpPr txBox="1"/>
            <p:nvPr/>
          </p:nvSpPr>
          <p:spPr>
            <a:xfrm>
              <a:off x="4081111" y="5438775"/>
              <a:ext cx="595035" cy="369332"/>
            </a:xfrm>
            <a:prstGeom prst="rect">
              <a:avLst/>
            </a:prstGeom>
            <a:noFill/>
          </p:spPr>
          <p:txBody>
            <a:bodyPr wrap="square" lIns="36000" rIns="36000" rtlCol="0">
              <a:spAutoFit/>
            </a:bodyPr>
            <a:lstStyle/>
            <a:p>
              <a:pPr algn="ctr"/>
              <a:r>
                <a:rPr lang="en-GB" dirty="0" smtClean="0"/>
                <a:t>40%</a:t>
              </a:r>
              <a:endParaRPr lang="en-GB" dirty="0"/>
            </a:p>
          </p:txBody>
        </p:sp>
        <p:sp>
          <p:nvSpPr>
            <p:cNvPr id="27" name="TextBox 26"/>
            <p:cNvSpPr txBox="1"/>
            <p:nvPr/>
          </p:nvSpPr>
          <p:spPr>
            <a:xfrm>
              <a:off x="4801111" y="5438775"/>
              <a:ext cx="595035" cy="369332"/>
            </a:xfrm>
            <a:prstGeom prst="rect">
              <a:avLst/>
            </a:prstGeom>
            <a:noFill/>
          </p:spPr>
          <p:txBody>
            <a:bodyPr wrap="square" lIns="36000" rIns="36000" rtlCol="0">
              <a:spAutoFit/>
            </a:bodyPr>
            <a:lstStyle/>
            <a:p>
              <a:pPr algn="ctr"/>
              <a:r>
                <a:rPr lang="en-GB" dirty="0" smtClean="0"/>
                <a:t>60%</a:t>
              </a:r>
              <a:endParaRPr lang="en-GB" dirty="0"/>
            </a:p>
          </p:txBody>
        </p:sp>
        <p:sp>
          <p:nvSpPr>
            <p:cNvPr id="28" name="TextBox 27"/>
            <p:cNvSpPr txBox="1"/>
            <p:nvPr/>
          </p:nvSpPr>
          <p:spPr>
            <a:xfrm>
              <a:off x="5521111" y="5438775"/>
              <a:ext cx="595035" cy="369332"/>
            </a:xfrm>
            <a:prstGeom prst="rect">
              <a:avLst/>
            </a:prstGeom>
            <a:noFill/>
          </p:spPr>
          <p:txBody>
            <a:bodyPr wrap="square" lIns="36000" rIns="36000" rtlCol="0">
              <a:spAutoFit/>
            </a:bodyPr>
            <a:lstStyle/>
            <a:p>
              <a:pPr algn="ctr"/>
              <a:r>
                <a:rPr lang="en-GB" dirty="0" smtClean="0"/>
                <a:t>80%</a:t>
              </a:r>
              <a:endParaRPr lang="en-GB" dirty="0"/>
            </a:p>
          </p:txBody>
        </p:sp>
        <p:cxnSp>
          <p:nvCxnSpPr>
            <p:cNvPr id="29" name="Straight Connector 28"/>
            <p:cNvCxnSpPr/>
            <p:nvPr/>
          </p:nvCxnSpPr>
          <p:spPr>
            <a:xfrm flipV="1">
              <a:off x="6538629" y="4647820"/>
              <a:ext cx="0" cy="864000"/>
            </a:xfrm>
            <a:prstGeom prst="line">
              <a:avLst/>
            </a:prstGeom>
            <a:ln>
              <a:solidFill>
                <a:schemeClr val="bg2">
                  <a:lumMod val="75000"/>
                </a:schemeClr>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30" name="TextBox 29"/>
            <p:cNvSpPr txBox="1"/>
            <p:nvPr/>
          </p:nvSpPr>
          <p:spPr>
            <a:xfrm>
              <a:off x="6066857" y="5438775"/>
              <a:ext cx="943544" cy="369332"/>
            </a:xfrm>
            <a:prstGeom prst="rect">
              <a:avLst/>
            </a:prstGeom>
            <a:noFill/>
          </p:spPr>
          <p:txBody>
            <a:bodyPr wrap="square" lIns="36000" rIns="36000" rtlCol="0">
              <a:spAutoFit/>
            </a:bodyPr>
            <a:lstStyle/>
            <a:p>
              <a:pPr algn="ctr"/>
              <a:r>
                <a:rPr lang="en-GB" dirty="0" smtClean="0"/>
                <a:t>100%</a:t>
              </a:r>
              <a:endParaRPr lang="en-GB" dirty="0"/>
            </a:p>
          </p:txBody>
        </p:sp>
      </p:grpSp>
      <p:pic>
        <p:nvPicPr>
          <p:cNvPr id="50" name="Picture 3" descr="J:\217000\217918-00\0 Arup\0-13 Arup Specialists\0-13-10 Photos-Presentations\Lord Deramore's Primary School Heslington\Lord Deramore Case Study photographs\LDS (2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90118" y="1067360"/>
            <a:ext cx="2783540" cy="2087656"/>
          </a:xfrm>
          <a:prstGeom prst="rect">
            <a:avLst/>
          </a:prstGeom>
          <a:noFill/>
          <a:ln w="28575">
            <a:solidFill>
              <a:schemeClr val="bg1"/>
            </a:solidFill>
          </a:ln>
        </p:spPr>
      </p:pic>
      <p:grpSp>
        <p:nvGrpSpPr>
          <p:cNvPr id="4" name="Group 3"/>
          <p:cNvGrpSpPr/>
          <p:nvPr/>
        </p:nvGrpSpPr>
        <p:grpSpPr>
          <a:xfrm>
            <a:off x="5224379" y="3550023"/>
            <a:ext cx="3649279" cy="3110602"/>
            <a:chOff x="4633774" y="3396532"/>
            <a:chExt cx="3766248" cy="3210305"/>
          </a:xfrm>
        </p:grpSpPr>
        <p:pic>
          <p:nvPicPr>
            <p:cNvPr id="54" name="Picture 4" descr="J:\217000\217918-00\0 Arup\0-13 Arup Specialists\0-13-10 Photos-Presentations\Lord Deramore's Primary School Heslington\Lord Deramore Case Study photographs\LDS (3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33774" y="5077551"/>
              <a:ext cx="2039048" cy="1529286"/>
            </a:xfrm>
            <a:prstGeom prst="rect">
              <a:avLst/>
            </a:prstGeom>
            <a:noFill/>
            <a:ln w="28575">
              <a:solidFill>
                <a:schemeClr val="bg1"/>
              </a:solidFill>
            </a:ln>
          </p:spPr>
        </p:pic>
        <p:pic>
          <p:nvPicPr>
            <p:cNvPr id="52" name="Picture 6" descr="J:\217000\217918-00\0 Arup\0-13 Arup Specialists\0-13-10 Photos-Presentations\Lord Deramore's Primary School Heslington\Lord Deramore Case Study photographs\LDS (18).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72822" y="4303670"/>
              <a:ext cx="1727200" cy="2303167"/>
            </a:xfrm>
            <a:prstGeom prst="rect">
              <a:avLst/>
            </a:prstGeom>
            <a:noFill/>
            <a:ln w="28575">
              <a:solidFill>
                <a:schemeClr val="bg1"/>
              </a:solidFill>
            </a:ln>
          </p:spPr>
        </p:pic>
        <p:pic>
          <p:nvPicPr>
            <p:cNvPr id="53" name="Picture 2" descr="J:\217000\217918-00\0 Arup\0-13 Arup Specialists\0-13-10 Photos-Presentations\Lord Deramore's Primary School Heslington\Lord Deramore Case Study photographs\LDS (30).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633774" y="3396532"/>
              <a:ext cx="1355712" cy="1807719"/>
            </a:xfrm>
            <a:prstGeom prst="rect">
              <a:avLst/>
            </a:prstGeom>
            <a:noFill/>
            <a:ln w="28575">
              <a:solidFill>
                <a:schemeClr val="bg1"/>
              </a:solidFill>
            </a:ln>
          </p:spPr>
        </p:pic>
        <p:pic>
          <p:nvPicPr>
            <p:cNvPr id="51" name="Picture 3" descr="J:\217000\217918-00\0 Arup\0-13 Arup Specialists\0-13-10 Photos-Presentations\Lord Deramore's Primary School Heslington\Lord Deramore Case Study photographs\LDS (15).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989485" y="3396532"/>
              <a:ext cx="2410537" cy="1807719"/>
            </a:xfrm>
            <a:prstGeom prst="rect">
              <a:avLst/>
            </a:prstGeom>
            <a:noFill/>
            <a:ln w="28575">
              <a:solidFill>
                <a:schemeClr val="bg1"/>
              </a:solidFill>
            </a:ln>
          </p:spPr>
        </p:pic>
      </p:grpSp>
      <p:grpSp>
        <p:nvGrpSpPr>
          <p:cNvPr id="66" name="Group 65"/>
          <p:cNvGrpSpPr/>
          <p:nvPr/>
        </p:nvGrpSpPr>
        <p:grpSpPr>
          <a:xfrm>
            <a:off x="135033" y="5159983"/>
            <a:ext cx="4141035" cy="738664"/>
            <a:chOff x="2343594" y="4717852"/>
            <a:chExt cx="4141035" cy="738664"/>
          </a:xfrm>
        </p:grpSpPr>
        <p:sp>
          <p:nvSpPr>
            <p:cNvPr id="67" name="Rectangle 66"/>
            <p:cNvSpPr/>
            <p:nvPr/>
          </p:nvSpPr>
          <p:spPr>
            <a:xfrm>
              <a:off x="2938629" y="4762120"/>
              <a:ext cx="306000" cy="252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68" name="Rectangle 67"/>
            <p:cNvSpPr/>
            <p:nvPr/>
          </p:nvSpPr>
          <p:spPr>
            <a:xfrm>
              <a:off x="3244629" y="4762120"/>
              <a:ext cx="1310400" cy="252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69" name="Rectangle 68"/>
            <p:cNvSpPr/>
            <p:nvPr/>
          </p:nvSpPr>
          <p:spPr>
            <a:xfrm>
              <a:off x="4558629" y="4762120"/>
              <a:ext cx="108000" cy="25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70" name="TextBox 69"/>
            <p:cNvSpPr txBox="1"/>
            <p:nvPr/>
          </p:nvSpPr>
          <p:spPr>
            <a:xfrm>
              <a:off x="2343594" y="4717852"/>
              <a:ext cx="595035" cy="369332"/>
            </a:xfrm>
            <a:prstGeom prst="rect">
              <a:avLst/>
            </a:prstGeom>
            <a:noFill/>
          </p:spPr>
          <p:txBody>
            <a:bodyPr wrap="square" rtlCol="0">
              <a:spAutoFit/>
            </a:bodyPr>
            <a:lstStyle/>
            <a:p>
              <a:r>
                <a:rPr lang="en-GB" dirty="0" smtClean="0"/>
                <a:t>Elec</a:t>
              </a:r>
              <a:endParaRPr lang="en-GB" dirty="0"/>
            </a:p>
          </p:txBody>
        </p:sp>
        <p:sp>
          <p:nvSpPr>
            <p:cNvPr id="71" name="Rectangle 70"/>
            <p:cNvSpPr/>
            <p:nvPr/>
          </p:nvSpPr>
          <p:spPr>
            <a:xfrm>
              <a:off x="2938629" y="5131452"/>
              <a:ext cx="1908000" cy="252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72" name="Rectangle 71"/>
            <p:cNvSpPr/>
            <p:nvPr/>
          </p:nvSpPr>
          <p:spPr>
            <a:xfrm>
              <a:off x="4846629" y="5131452"/>
              <a:ext cx="720000" cy="252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73" name="Rectangle 72"/>
            <p:cNvSpPr/>
            <p:nvPr/>
          </p:nvSpPr>
          <p:spPr>
            <a:xfrm>
              <a:off x="5566629" y="5131452"/>
              <a:ext cx="918000" cy="25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74" name="TextBox 73"/>
            <p:cNvSpPr txBox="1"/>
            <p:nvPr/>
          </p:nvSpPr>
          <p:spPr>
            <a:xfrm>
              <a:off x="2343594" y="5087184"/>
              <a:ext cx="595035" cy="369332"/>
            </a:xfrm>
            <a:prstGeom prst="rect">
              <a:avLst/>
            </a:prstGeom>
            <a:noFill/>
          </p:spPr>
          <p:txBody>
            <a:bodyPr wrap="square" rtlCol="0">
              <a:spAutoFit/>
            </a:bodyPr>
            <a:lstStyle/>
            <a:p>
              <a:r>
                <a:rPr lang="en-GB" dirty="0" smtClean="0"/>
                <a:t>Gas</a:t>
              </a:r>
              <a:endParaRPr lang="en-GB" dirty="0"/>
            </a:p>
          </p:txBody>
        </p:sp>
      </p:grpSp>
    </p:spTree>
    <p:extLst>
      <p:ext uri="{BB962C8B-B14F-4D97-AF65-F5344CB8AC3E}">
        <p14:creationId xmlns:p14="http://schemas.microsoft.com/office/powerpoint/2010/main" val="213987925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Fabric possibilities</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55252571"/>
              </p:ext>
            </p:extLst>
          </p:nvPr>
        </p:nvGraphicFramePr>
        <p:xfrm>
          <a:off x="3922520" y="1438275"/>
          <a:ext cx="4816667" cy="450373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rot="16200000">
            <a:off x="3027969" y="2144063"/>
            <a:ext cx="1427148" cy="369332"/>
          </a:xfrm>
          <a:prstGeom prst="rect">
            <a:avLst/>
          </a:prstGeom>
          <a:noFill/>
        </p:spPr>
        <p:txBody>
          <a:bodyPr wrap="square" rtlCol="0">
            <a:spAutoFit/>
          </a:bodyPr>
          <a:lstStyle/>
          <a:p>
            <a:pPr algn="ctr"/>
            <a:r>
              <a:rPr lang="en-GB" dirty="0" smtClean="0"/>
              <a:t>Roof</a:t>
            </a:r>
            <a:endParaRPr lang="en-GB" dirty="0"/>
          </a:p>
        </p:txBody>
      </p:sp>
      <p:sp>
        <p:nvSpPr>
          <p:cNvPr id="9" name="TextBox 8"/>
          <p:cNvSpPr txBox="1"/>
          <p:nvPr/>
        </p:nvSpPr>
        <p:spPr>
          <a:xfrm rot="16200000">
            <a:off x="2991029" y="4106839"/>
            <a:ext cx="1501026" cy="369332"/>
          </a:xfrm>
          <a:prstGeom prst="rect">
            <a:avLst/>
          </a:prstGeom>
          <a:noFill/>
        </p:spPr>
        <p:txBody>
          <a:bodyPr wrap="square" rtlCol="0">
            <a:spAutoFit/>
          </a:bodyPr>
          <a:lstStyle/>
          <a:p>
            <a:pPr algn="ctr"/>
            <a:r>
              <a:rPr lang="en-GB" dirty="0" smtClean="0"/>
              <a:t>Walls</a:t>
            </a:r>
            <a:endParaRPr lang="en-GB" dirty="0"/>
          </a:p>
        </p:txBody>
      </p:sp>
      <p:sp>
        <p:nvSpPr>
          <p:cNvPr id="10" name="Rectangle 9"/>
          <p:cNvSpPr/>
          <p:nvPr/>
        </p:nvSpPr>
        <p:spPr>
          <a:xfrm>
            <a:off x="3556875" y="1573885"/>
            <a:ext cx="2296993" cy="154440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556875" y="3496688"/>
            <a:ext cx="2296993" cy="154440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ontent Placeholder 2"/>
          <p:cNvSpPr txBox="1">
            <a:spLocks/>
          </p:cNvSpPr>
          <p:nvPr/>
        </p:nvSpPr>
        <p:spPr>
          <a:xfrm>
            <a:off x="-240799" y="1580970"/>
            <a:ext cx="3948157" cy="4503737"/>
          </a:xfrm>
          <a:prstGeom prst="rect">
            <a:avLst/>
          </a:prstGeom>
        </p:spPr>
        <p:txBody>
          <a:bodyPr/>
          <a:lstStyle>
            <a:lvl1pPr marL="342900" indent="-342900" algn="l" defTabSz="914400" rtl="0" eaLnBrk="1" latinLnBrk="0" hangingPunct="1">
              <a:spcBef>
                <a:spcPct val="20000"/>
              </a:spcBef>
              <a:buClr>
                <a:schemeClr val="accent3"/>
              </a:buClr>
              <a:buFont typeface="Wingdings" pitchFamily="2" charset="2"/>
              <a:buChar char="§"/>
              <a:defRPr sz="3200" kern="1200">
                <a:solidFill>
                  <a:schemeClr val="tx1"/>
                </a:solidFill>
                <a:latin typeface="Arial" pitchFamily="34" charset="0"/>
                <a:ea typeface="+mn-ea"/>
                <a:cs typeface="Arial" pitchFamily="34" charset="0"/>
              </a:defRPr>
            </a:lvl1pPr>
            <a:lvl2pPr marL="627063" indent="-271463" algn="l" defTabSz="914400" rtl="0" eaLnBrk="1" latinLnBrk="0" hangingPunct="1">
              <a:lnSpc>
                <a:spcPts val="2500"/>
              </a:lnSpc>
              <a:spcBef>
                <a:spcPct val="20000"/>
              </a:spcBef>
              <a:buClr>
                <a:schemeClr val="accent3"/>
              </a:buClr>
              <a:buFontTx/>
              <a:buBlip>
                <a:blip r:embed="rId3"/>
              </a:buBlip>
              <a:defRPr sz="2800" kern="1200">
                <a:solidFill>
                  <a:schemeClr val="tx1"/>
                </a:solidFill>
                <a:latin typeface="Arial" pitchFamily="34" charset="0"/>
                <a:ea typeface="+mn-ea"/>
                <a:cs typeface="Arial" pitchFamily="34" charset="0"/>
              </a:defRPr>
            </a:lvl2pPr>
            <a:lvl3pPr marL="893763" indent="-266700" algn="l" defTabSz="914400" rtl="0" eaLnBrk="1" latinLnBrk="0" hangingPunct="1">
              <a:lnSpc>
                <a:spcPts val="2300"/>
              </a:lnSpc>
              <a:spcBef>
                <a:spcPct val="20000"/>
              </a:spcBef>
              <a:buClr>
                <a:schemeClr val="accent3"/>
              </a:buClr>
              <a:buFontTx/>
              <a:buBlip>
                <a:blip r:embed="rId3"/>
              </a:buBlip>
              <a:defRPr sz="2400" kern="1200">
                <a:solidFill>
                  <a:schemeClr val="tx1"/>
                </a:solidFill>
                <a:latin typeface="Arial" pitchFamily="34" charset="0"/>
                <a:ea typeface="+mn-ea"/>
                <a:cs typeface="Arial" pitchFamily="34" charset="0"/>
              </a:defRPr>
            </a:lvl3pPr>
            <a:lvl4pPr marL="896938" indent="-269875" algn="l" defTabSz="914400" rtl="0" eaLnBrk="1" latinLnBrk="0" hangingPunct="1">
              <a:lnSpc>
                <a:spcPts val="2300"/>
              </a:lnSpc>
              <a:spcBef>
                <a:spcPct val="20000"/>
              </a:spcBef>
              <a:buClr>
                <a:schemeClr val="accent3"/>
              </a:buClr>
              <a:buFontTx/>
              <a:buBlip>
                <a:blip r:embed="rId3"/>
              </a:buBlip>
              <a:defRPr sz="2000" kern="1200">
                <a:solidFill>
                  <a:schemeClr val="tx1"/>
                </a:solidFill>
                <a:latin typeface="Arial" pitchFamily="34" charset="0"/>
                <a:ea typeface="+mn-ea"/>
                <a:cs typeface="Arial" pitchFamily="34" charset="0"/>
              </a:defRPr>
            </a:lvl4pPr>
            <a:lvl5pPr marL="896938" indent="-269875" algn="l" defTabSz="914400" rtl="0" eaLnBrk="1" latinLnBrk="0" hangingPunct="1">
              <a:lnSpc>
                <a:spcPts val="2300"/>
              </a:lnSpc>
              <a:spcBef>
                <a:spcPct val="20000"/>
              </a:spcBef>
              <a:buClr>
                <a:schemeClr val="accent3"/>
              </a:buClr>
              <a:buFontTx/>
              <a:buBlip>
                <a:blip r:embed="rId3"/>
              </a:buBlip>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GB" dirty="0" smtClean="0"/>
              <a:t>Maintain ventilation pathways</a:t>
            </a:r>
          </a:p>
          <a:p>
            <a:pPr lvl="1"/>
            <a:r>
              <a:rPr lang="en-GB" dirty="0" smtClean="0"/>
              <a:t>Be aware of bats</a:t>
            </a:r>
          </a:p>
          <a:p>
            <a:pPr lvl="1"/>
            <a:endParaRPr lang="en-GB" dirty="0"/>
          </a:p>
          <a:p>
            <a:pPr lvl="1"/>
            <a:endParaRPr lang="en-GB" dirty="0" smtClean="0"/>
          </a:p>
          <a:p>
            <a:pPr lvl="1"/>
            <a:r>
              <a:rPr lang="en-GB" dirty="0" smtClean="0"/>
              <a:t>Heritage impact often ‘manageable’</a:t>
            </a:r>
          </a:p>
          <a:p>
            <a:pPr lvl="2"/>
            <a:r>
              <a:rPr lang="en-GB" dirty="0" smtClean="0"/>
              <a:t>But take care!</a:t>
            </a:r>
          </a:p>
          <a:p>
            <a:pPr lvl="1"/>
            <a:r>
              <a:rPr lang="en-GB" dirty="0" smtClean="0"/>
              <a:t>Longer payback</a:t>
            </a:r>
          </a:p>
          <a:p>
            <a:pPr lvl="2"/>
            <a:r>
              <a:rPr lang="en-GB" dirty="0" smtClean="0"/>
              <a:t>&gt;10 years</a:t>
            </a:r>
            <a:endParaRPr lang="en-GB" dirty="0"/>
          </a:p>
        </p:txBody>
      </p:sp>
    </p:spTree>
    <p:extLst>
      <p:ext uri="{BB962C8B-B14F-4D97-AF65-F5344CB8AC3E}">
        <p14:creationId xmlns:p14="http://schemas.microsoft.com/office/powerpoint/2010/main" val="78188900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Glazing possibilities</a:t>
            </a:r>
            <a:endParaRPr lang="en-GB" dirty="0"/>
          </a:p>
        </p:txBody>
      </p:sp>
      <p:graphicFrame>
        <p:nvGraphicFramePr>
          <p:cNvPr id="5" name="Content Placeholder 6"/>
          <p:cNvGraphicFramePr>
            <a:graphicFrameLocks/>
          </p:cNvGraphicFramePr>
          <p:nvPr>
            <p:extLst>
              <p:ext uri="{D42A27DB-BD31-4B8C-83A1-F6EECF244321}">
                <p14:modId xmlns:p14="http://schemas.microsoft.com/office/powerpoint/2010/main" val="3352154387"/>
              </p:ext>
            </p:extLst>
          </p:nvPr>
        </p:nvGraphicFramePr>
        <p:xfrm>
          <a:off x="3922520" y="1438275"/>
          <a:ext cx="4816667" cy="450373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rot="16200000">
            <a:off x="2879147" y="2251615"/>
            <a:ext cx="1724792" cy="369332"/>
          </a:xfrm>
          <a:prstGeom prst="rect">
            <a:avLst/>
          </a:prstGeom>
          <a:noFill/>
        </p:spPr>
        <p:txBody>
          <a:bodyPr wrap="square" lIns="36000" rIns="36000" rtlCol="0">
            <a:spAutoFit/>
          </a:bodyPr>
          <a:lstStyle/>
          <a:p>
            <a:pPr algn="ctr"/>
            <a:r>
              <a:rPr lang="en-GB" dirty="0" smtClean="0"/>
              <a:t>Draught-proofing</a:t>
            </a:r>
            <a:endParaRPr lang="en-GB" dirty="0"/>
          </a:p>
        </p:txBody>
      </p:sp>
      <p:sp>
        <p:nvSpPr>
          <p:cNvPr id="7" name="TextBox 6"/>
          <p:cNvSpPr txBox="1"/>
          <p:nvPr/>
        </p:nvSpPr>
        <p:spPr>
          <a:xfrm rot="16200000">
            <a:off x="3045060" y="4160870"/>
            <a:ext cx="1392964" cy="369332"/>
          </a:xfrm>
          <a:prstGeom prst="rect">
            <a:avLst/>
          </a:prstGeom>
          <a:noFill/>
        </p:spPr>
        <p:txBody>
          <a:bodyPr wrap="square" lIns="0" rIns="0" rtlCol="0">
            <a:spAutoFit/>
          </a:bodyPr>
          <a:lstStyle/>
          <a:p>
            <a:pPr algn="ctr"/>
            <a:r>
              <a:rPr lang="en-GB" dirty="0" smtClean="0"/>
              <a:t>Secondary gl.</a:t>
            </a:r>
            <a:endParaRPr lang="en-GB" dirty="0"/>
          </a:p>
        </p:txBody>
      </p:sp>
      <p:sp>
        <p:nvSpPr>
          <p:cNvPr id="8" name="Rectangle 7"/>
          <p:cNvSpPr/>
          <p:nvPr/>
        </p:nvSpPr>
        <p:spPr>
          <a:xfrm>
            <a:off x="3556875" y="1573885"/>
            <a:ext cx="2296993" cy="1724792"/>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556875" y="3649054"/>
            <a:ext cx="2296993" cy="1383488"/>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2"/>
          <p:cNvSpPr txBox="1">
            <a:spLocks/>
          </p:cNvSpPr>
          <p:nvPr/>
        </p:nvSpPr>
        <p:spPr>
          <a:xfrm>
            <a:off x="-240799" y="1580970"/>
            <a:ext cx="3948157" cy="4503737"/>
          </a:xfrm>
          <a:prstGeom prst="rect">
            <a:avLst/>
          </a:prstGeom>
        </p:spPr>
        <p:txBody>
          <a:bodyPr/>
          <a:lstStyle>
            <a:lvl1pPr marL="342900" indent="-342900" algn="l" defTabSz="914400" rtl="0" eaLnBrk="1" latinLnBrk="0" hangingPunct="1">
              <a:spcBef>
                <a:spcPct val="20000"/>
              </a:spcBef>
              <a:buClr>
                <a:schemeClr val="accent3"/>
              </a:buClr>
              <a:buFont typeface="Wingdings" pitchFamily="2" charset="2"/>
              <a:buChar char="§"/>
              <a:defRPr sz="3200" kern="1200">
                <a:solidFill>
                  <a:schemeClr val="tx1"/>
                </a:solidFill>
                <a:latin typeface="Arial" pitchFamily="34" charset="0"/>
                <a:ea typeface="+mn-ea"/>
                <a:cs typeface="Arial" pitchFamily="34" charset="0"/>
              </a:defRPr>
            </a:lvl1pPr>
            <a:lvl2pPr marL="627063" indent="-271463" algn="l" defTabSz="914400" rtl="0" eaLnBrk="1" latinLnBrk="0" hangingPunct="1">
              <a:lnSpc>
                <a:spcPts val="2500"/>
              </a:lnSpc>
              <a:spcBef>
                <a:spcPct val="20000"/>
              </a:spcBef>
              <a:buClr>
                <a:schemeClr val="accent3"/>
              </a:buClr>
              <a:buFontTx/>
              <a:buBlip>
                <a:blip r:embed="rId3"/>
              </a:buBlip>
              <a:defRPr sz="2800" kern="1200">
                <a:solidFill>
                  <a:schemeClr val="tx1"/>
                </a:solidFill>
                <a:latin typeface="Arial" pitchFamily="34" charset="0"/>
                <a:ea typeface="+mn-ea"/>
                <a:cs typeface="Arial" pitchFamily="34" charset="0"/>
              </a:defRPr>
            </a:lvl2pPr>
            <a:lvl3pPr marL="893763" indent="-266700" algn="l" defTabSz="914400" rtl="0" eaLnBrk="1" latinLnBrk="0" hangingPunct="1">
              <a:lnSpc>
                <a:spcPts val="2300"/>
              </a:lnSpc>
              <a:spcBef>
                <a:spcPct val="20000"/>
              </a:spcBef>
              <a:buClr>
                <a:schemeClr val="accent3"/>
              </a:buClr>
              <a:buFontTx/>
              <a:buBlip>
                <a:blip r:embed="rId3"/>
              </a:buBlip>
              <a:defRPr sz="2400" kern="1200">
                <a:solidFill>
                  <a:schemeClr val="tx1"/>
                </a:solidFill>
                <a:latin typeface="Arial" pitchFamily="34" charset="0"/>
                <a:ea typeface="+mn-ea"/>
                <a:cs typeface="Arial" pitchFamily="34" charset="0"/>
              </a:defRPr>
            </a:lvl3pPr>
            <a:lvl4pPr marL="896938" indent="-269875" algn="l" defTabSz="914400" rtl="0" eaLnBrk="1" latinLnBrk="0" hangingPunct="1">
              <a:lnSpc>
                <a:spcPts val="2300"/>
              </a:lnSpc>
              <a:spcBef>
                <a:spcPct val="20000"/>
              </a:spcBef>
              <a:buClr>
                <a:schemeClr val="accent3"/>
              </a:buClr>
              <a:buFontTx/>
              <a:buBlip>
                <a:blip r:embed="rId3"/>
              </a:buBlip>
              <a:defRPr sz="2000" kern="1200">
                <a:solidFill>
                  <a:schemeClr val="tx1"/>
                </a:solidFill>
                <a:latin typeface="Arial" pitchFamily="34" charset="0"/>
                <a:ea typeface="+mn-ea"/>
                <a:cs typeface="Arial" pitchFamily="34" charset="0"/>
              </a:defRPr>
            </a:lvl4pPr>
            <a:lvl5pPr marL="896938" indent="-269875" algn="l" defTabSz="914400" rtl="0" eaLnBrk="1" latinLnBrk="0" hangingPunct="1">
              <a:lnSpc>
                <a:spcPts val="2300"/>
              </a:lnSpc>
              <a:spcBef>
                <a:spcPct val="20000"/>
              </a:spcBef>
              <a:buClr>
                <a:schemeClr val="accent3"/>
              </a:buClr>
              <a:buFontTx/>
              <a:buBlip>
                <a:blip r:embed="rId3"/>
              </a:buBlip>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GB" dirty="0" smtClean="0"/>
              <a:t>Good English Heritage research</a:t>
            </a:r>
          </a:p>
          <a:p>
            <a:pPr lvl="1"/>
            <a:endParaRPr lang="en-GB" dirty="0"/>
          </a:p>
          <a:p>
            <a:pPr lvl="1"/>
            <a:endParaRPr lang="en-GB" dirty="0" smtClean="0"/>
          </a:p>
          <a:p>
            <a:pPr lvl="1"/>
            <a:endParaRPr lang="en-GB" dirty="0" smtClean="0"/>
          </a:p>
          <a:p>
            <a:pPr lvl="1"/>
            <a:endParaRPr lang="en-GB" dirty="0" smtClean="0"/>
          </a:p>
          <a:p>
            <a:pPr lvl="1"/>
            <a:r>
              <a:rPr lang="en-GB" dirty="0" smtClean="0"/>
              <a:t>Already in some areas</a:t>
            </a:r>
          </a:p>
          <a:p>
            <a:pPr lvl="2"/>
            <a:r>
              <a:rPr lang="en-GB" dirty="0" smtClean="0"/>
              <a:t>&gt;10 year payback</a:t>
            </a:r>
            <a:endParaRPr lang="en-GB" dirty="0"/>
          </a:p>
        </p:txBody>
      </p:sp>
    </p:spTree>
    <p:extLst>
      <p:ext uri="{BB962C8B-B14F-4D97-AF65-F5344CB8AC3E}">
        <p14:creationId xmlns:p14="http://schemas.microsoft.com/office/powerpoint/2010/main" val="58502810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GB" dirty="0" smtClean="0"/>
              <a:t>Take away that:</a:t>
            </a:r>
          </a:p>
          <a:p>
            <a:pPr marL="457200" lvl="1" indent="0">
              <a:buNone/>
            </a:pPr>
            <a:r>
              <a:rPr lang="en-GB" dirty="0" smtClean="0"/>
              <a:t>The </a:t>
            </a:r>
            <a:r>
              <a:rPr lang="en-GB" dirty="0"/>
              <a:t>heritage </a:t>
            </a:r>
            <a:r>
              <a:rPr lang="en-GB" i="1" dirty="0" smtClean="0"/>
              <a:t>process</a:t>
            </a:r>
            <a:r>
              <a:rPr lang="en-GB" dirty="0" smtClean="0"/>
              <a:t> is </a:t>
            </a:r>
            <a:r>
              <a:rPr lang="en-GB" dirty="0"/>
              <a:t>no more </a:t>
            </a:r>
            <a:r>
              <a:rPr lang="en-GB" dirty="0" smtClean="0"/>
              <a:t>difficult</a:t>
            </a:r>
          </a:p>
          <a:p>
            <a:pPr marL="457200" lvl="1" indent="0">
              <a:buNone/>
            </a:pPr>
            <a:r>
              <a:rPr lang="en-GB" dirty="0" smtClean="0"/>
              <a:t>Starting </a:t>
            </a:r>
            <a:r>
              <a:rPr lang="en-GB" dirty="0"/>
              <a:t>with the basics </a:t>
            </a:r>
            <a:r>
              <a:rPr lang="en-GB" dirty="0" smtClean="0"/>
              <a:t>can yield good results</a:t>
            </a:r>
            <a:endParaRPr lang="en-GB" dirty="0"/>
          </a:p>
          <a:p>
            <a:pPr marL="457200" lvl="1" indent="0">
              <a:buNone/>
            </a:pPr>
            <a:r>
              <a:rPr lang="en-GB" dirty="0"/>
              <a:t>With care, larger interventions can be identified</a:t>
            </a:r>
          </a:p>
          <a:p>
            <a:pPr marL="457200" lvl="1" indent="0">
              <a:buNone/>
            </a:pPr>
            <a:r>
              <a:rPr lang="en-GB" dirty="0"/>
              <a:t>Significant savings are possible</a:t>
            </a:r>
          </a:p>
        </p:txBody>
      </p:sp>
    </p:spTree>
    <p:extLst>
      <p:ext uri="{BB962C8B-B14F-4D97-AF65-F5344CB8AC3E}">
        <p14:creationId xmlns:p14="http://schemas.microsoft.com/office/powerpoint/2010/main" val="1252119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76" y="912708"/>
            <a:ext cx="9128124" cy="3622883"/>
          </a:xfrm>
        </p:spPr>
        <p:txBody>
          <a:bodyPr/>
          <a:lstStyle/>
          <a:p>
            <a:pPr algn="ctr">
              <a:buNone/>
            </a:pPr>
            <a:r>
              <a:rPr lang="en-GB" dirty="0" smtClean="0"/>
              <a:t>Thanks</a:t>
            </a:r>
          </a:p>
        </p:txBody>
      </p:sp>
      <p:pic>
        <p:nvPicPr>
          <p:cNvPr id="4" name="Picture 2" descr="J:\217000\217918-00\0 Arup\0-13 Arup Specialists\0-13-10 Photos-Presentations\0 Building overall shots for the introduction page\3 Armley\095.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1938" y="1555750"/>
            <a:ext cx="14414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J:\217000\217918-00\0 Arup\0-13 Arup Specialists\0-13-10 Photos-Presentations\0 Building overall shots for the introduction page\1 Mercer\IMG_404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3588" y="1555750"/>
            <a:ext cx="14414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J:\217000\217918-00\0 Arup\0-13 Arup Specialists\0-13-10 Photos-Presentations\0 Building overall shots for the introduction page\5 Lord Deramore's\03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15038" y="1555750"/>
            <a:ext cx="143986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J:\217000\217918-00\0 Arup\0-13 Arup Specialists\0-13-10 Photos-Presentations\0 Building overall shots for the introduction page\4 Almondbury\164.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54900" y="2635250"/>
            <a:ext cx="14398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J:\217000\217918-00\0 Arup\0-13 Arup Specialists\0-13-10 Photos-Presentations\0 Case Study Photos Combined\AM (19).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689100" y="1555750"/>
            <a:ext cx="14398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J:\217000\217918-00\0 Arup\0-13 Arup Specialists\0-13-10 Photos-Presentations\0 Case Study Photos Combined\LDS (2).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61938" y="2635250"/>
            <a:ext cx="161766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J:\217000\217918-00\0 Arup\0-13 Arup Specialists\0-13-10 Photos-Presentations\0 Case Study Photos Combined\LDS (6).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689100" y="3714750"/>
            <a:ext cx="14398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J:\217000\217918-00\0 Arup\0-13 Arup Specialists\0-13-10 Photos-Presentations\0 Case Study Photos Combined\LDS (15).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454900" y="1555750"/>
            <a:ext cx="14398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J:\217000\217918-00\0 Arup\0-13 Arup Specialists\0-13-10 Photos-Presentations\0 Case Study Photos Combined\LDS (16).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128963" y="1555750"/>
            <a:ext cx="143986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J:\217000\217918-00\0 Arup\0-13 Arup Specialists\0-13-10 Photos-Presentations\0 Case Study Photos Combined\LDS (21).JP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454900" y="3714750"/>
            <a:ext cx="14398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descr="J:\217000\217918-00\0 Arup\0-13 Arup Specialists\0-13-10 Photos-Presentations\0 Case Study Photos Combined\LDS (23).JP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128963" y="3714750"/>
            <a:ext cx="143986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descr="J:\217000\217918-00\0 Arup\0-13 Arup Specialists\0-13-10 Photos-Presentations\0 Case Study Photos Combined\LDS (35).JP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128963" y="2635250"/>
            <a:ext cx="143986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1" descr="J:\217000\217918-00\0 Arup\0-13 Arup Specialists\0-13-10 Photos-Presentations\0 Case Study Photos Combined\Mercer 1.JP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573588" y="2635250"/>
            <a:ext cx="143986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J:\217000\217918-00\0 Arup\0-13 Arup Specialists\0-13-10 Photos-Presentations\0 Case Study Photos Combined\SPS 3.JP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4573588" y="3714750"/>
            <a:ext cx="14414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J:\217000\217918-00\0 Arup\0-13 Arup Specialists\0-13-10 Photos-Presentations\0 Case Study Photos Combined\SPS 4.JPG"/>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261938" y="3714750"/>
            <a:ext cx="143986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J:\217000\217918-00\0 Arup\0-13 Arup Specialists\0-13-10 Photos-Presentations\0 Case Study Photos Combined\SPS 6.JP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6015038" y="2635250"/>
            <a:ext cx="143986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J:\217000\217918-00\0 Arup\0-13 Arup Specialists\0-13-10 Photos-Presentations\0 Case Study Photos Combined\SPS 17.JPG"/>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6015038" y="3714750"/>
            <a:ext cx="143986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descr="J:\217000\217918-00\0 Arup\0-13 Arup Specialists\0-13-10 Photos-Presentations\0 Building overall shots for the introduction page\2 St Peters\216.JPG"/>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1689100" y="2635250"/>
            <a:ext cx="14398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Content Placeholder 2"/>
          <p:cNvSpPr txBox="1">
            <a:spLocks/>
          </p:cNvSpPr>
          <p:nvPr/>
        </p:nvSpPr>
        <p:spPr bwMode="auto">
          <a:xfrm>
            <a:off x="15876" y="5133975"/>
            <a:ext cx="9128124" cy="10382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61950" indent="-361950" algn="l" rtl="0" eaLnBrk="1" fontAlgn="base" hangingPunct="1">
              <a:lnSpc>
                <a:spcPts val="2900"/>
              </a:lnSpc>
              <a:spcBef>
                <a:spcPct val="50000"/>
              </a:spcBef>
              <a:spcAft>
                <a:spcPct val="0"/>
              </a:spcAft>
              <a:buClr>
                <a:schemeClr val="accent3"/>
              </a:buClr>
              <a:buFont typeface="Wingdings" pitchFamily="2" charset="2"/>
              <a:buChar char="§"/>
              <a:defRPr sz="2800" b="1">
                <a:solidFill>
                  <a:srgbClr val="000000"/>
                </a:solidFill>
                <a:latin typeface="+mn-lt"/>
                <a:ea typeface="+mn-ea"/>
                <a:cs typeface="Arial"/>
              </a:defRPr>
            </a:lvl1pPr>
            <a:lvl2pPr marL="627063" indent="-271463" algn="l" rtl="0" eaLnBrk="1" fontAlgn="base" hangingPunct="1">
              <a:lnSpc>
                <a:spcPts val="2500"/>
              </a:lnSpc>
              <a:spcBef>
                <a:spcPct val="10000"/>
              </a:spcBef>
              <a:spcAft>
                <a:spcPct val="0"/>
              </a:spcAft>
              <a:buClr>
                <a:schemeClr val="accent3"/>
              </a:buClr>
              <a:buFont typeface="Wingdings" pitchFamily="2" charset="2"/>
              <a:buChar char="§"/>
              <a:defRPr sz="2400">
                <a:solidFill>
                  <a:srgbClr val="000000"/>
                </a:solidFill>
                <a:latin typeface="+mn-lt"/>
                <a:ea typeface="+mn-ea"/>
                <a:cs typeface="Arial"/>
              </a:defRPr>
            </a:lvl2pPr>
            <a:lvl3pPr marL="893763" indent="-266700" algn="l" rtl="0" eaLnBrk="1" fontAlgn="base" hangingPunct="1">
              <a:lnSpc>
                <a:spcPts val="2300"/>
              </a:lnSpc>
              <a:spcBef>
                <a:spcPct val="10000"/>
              </a:spcBef>
              <a:spcAft>
                <a:spcPct val="0"/>
              </a:spcAft>
              <a:buClr>
                <a:schemeClr val="accent3"/>
              </a:buClr>
              <a:buFont typeface="Lucida Grande"/>
              <a:buChar char="-"/>
              <a:defRPr sz="2200">
                <a:solidFill>
                  <a:srgbClr val="000000"/>
                </a:solidFill>
                <a:latin typeface="+mn-lt"/>
                <a:ea typeface="+mn-ea"/>
                <a:cs typeface="Arial"/>
              </a:defRPr>
            </a:lvl3pPr>
            <a:lvl4pPr marL="896938" indent="-269875" algn="l" rtl="0" eaLnBrk="1" fontAlgn="base" hangingPunct="1">
              <a:lnSpc>
                <a:spcPts val="2300"/>
              </a:lnSpc>
              <a:spcBef>
                <a:spcPct val="10000"/>
              </a:spcBef>
              <a:spcAft>
                <a:spcPct val="0"/>
              </a:spcAft>
              <a:buClr>
                <a:schemeClr val="accent3"/>
              </a:buClr>
              <a:buFont typeface="Lucida Grande"/>
              <a:buChar char="-"/>
              <a:defRPr sz="2200">
                <a:solidFill>
                  <a:srgbClr val="000000"/>
                </a:solidFill>
                <a:latin typeface="+mn-lt"/>
                <a:ea typeface="+mn-ea"/>
                <a:cs typeface="Arial"/>
              </a:defRPr>
            </a:lvl4pPr>
            <a:lvl5pPr marL="896938" indent="-269875" algn="l" rtl="0" eaLnBrk="1" fontAlgn="base" hangingPunct="1">
              <a:lnSpc>
                <a:spcPts val="2300"/>
              </a:lnSpc>
              <a:spcBef>
                <a:spcPct val="10000"/>
              </a:spcBef>
              <a:spcAft>
                <a:spcPct val="0"/>
              </a:spcAft>
              <a:buClr>
                <a:schemeClr val="accent3"/>
              </a:buClr>
              <a:buFont typeface="Lucida Grande"/>
              <a:buChar char="-"/>
              <a:defRPr sz="2200">
                <a:solidFill>
                  <a:srgbClr val="000000"/>
                </a:solidFill>
                <a:latin typeface="+mn-lt"/>
                <a:ea typeface="+mn-ea"/>
                <a:cs typeface="Arial"/>
              </a:defRPr>
            </a:lvl5pPr>
            <a:lvl6pPr marL="26558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6pPr>
            <a:lvl7pPr marL="31130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7pPr>
            <a:lvl8pPr marL="35702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8pPr>
            <a:lvl9pPr marL="40274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9pPr>
          </a:lstStyle>
          <a:p>
            <a:pPr algn="ctr">
              <a:buFont typeface="Wingdings" pitchFamily="2" charset="2"/>
              <a:buNone/>
            </a:pPr>
            <a:r>
              <a:rPr lang="en-GB" dirty="0" smtClean="0"/>
              <a:t>andy.sheppard@arup.com</a:t>
            </a:r>
          </a:p>
          <a:p>
            <a:pPr algn="ctr">
              <a:buFont typeface="Wingdings" pitchFamily="2" charset="2"/>
              <a:buNone/>
            </a:pPr>
            <a:r>
              <a:rPr lang="en-GB" dirty="0" smtClean="0"/>
              <a:t>www.yourclimate.org/pages/low-carbon-heritage-buildings</a:t>
            </a:r>
          </a:p>
        </p:txBody>
      </p:sp>
    </p:spTree>
    <p:extLst>
      <p:ext uri="{BB962C8B-B14F-4D97-AF65-F5344CB8AC3E}">
        <p14:creationId xmlns:p14="http://schemas.microsoft.com/office/powerpoint/2010/main" val="131176147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The project &amp; team</a:t>
            </a:r>
            <a:endParaRPr lang="en-GB" dirty="0"/>
          </a:p>
        </p:txBody>
      </p:sp>
      <p:sp>
        <p:nvSpPr>
          <p:cNvPr id="5" name="Content Placeholder 4"/>
          <p:cNvSpPr>
            <a:spLocks noGrp="1"/>
          </p:cNvSpPr>
          <p:nvPr>
            <p:ph idx="1"/>
          </p:nvPr>
        </p:nvSpPr>
        <p:spPr/>
        <p:txBody>
          <a:bodyPr/>
          <a:lstStyle/>
          <a:p>
            <a:r>
              <a:rPr lang="en-GB" dirty="0" smtClean="0"/>
              <a:t>Carbon reductions in Listed Buildings</a:t>
            </a:r>
          </a:p>
          <a:p>
            <a:pPr lvl="1"/>
            <a:r>
              <a:rPr lang="en-GB" dirty="0" smtClean="0"/>
              <a:t>Generic guidance document</a:t>
            </a:r>
          </a:p>
          <a:p>
            <a:pPr lvl="1"/>
            <a:r>
              <a:rPr lang="en-GB" dirty="0" smtClean="0"/>
              <a:t>Five case studies</a:t>
            </a:r>
            <a:endParaRPr lang="en-GB" dirty="0"/>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8176" y="4216818"/>
            <a:ext cx="2384447" cy="808287"/>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38175" y="3109161"/>
            <a:ext cx="2384446" cy="952500"/>
          </a:xfrm>
          <a:prstGeom prst="rect">
            <a:avLst/>
          </a:prstGeom>
          <a:noFill/>
          <a:ln w="9525">
            <a:noFill/>
            <a:miter lim="800000"/>
            <a:headEnd/>
            <a:tailEnd/>
          </a:ln>
        </p:spPr>
      </p:pic>
      <p:pic>
        <p:nvPicPr>
          <p:cNvPr id="1028"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8175" y="5184708"/>
            <a:ext cx="2384447" cy="877569"/>
          </a:xfrm>
          <a:prstGeom prst="rect">
            <a:avLst/>
          </a:prstGeom>
          <a:noFill/>
          <a:ln w="9525">
            <a:noFill/>
            <a:miter lim="800000"/>
            <a:headEnd/>
            <a:tailEnd/>
          </a:ln>
        </p:spPr>
      </p:pic>
      <p:pic>
        <p:nvPicPr>
          <p:cNvPr id="1040" name="Picture 16" descr="AHP - Architectural History Practice">
            <a:hlinkClick r:id="rId6"/>
          </p:cNvPr>
          <p:cNvPicPr>
            <a:picLocks noChangeAspect="1" noChangeArrowheads="1"/>
          </p:cNvPicPr>
          <p:nvPr/>
        </p:nvPicPr>
        <p:blipFill>
          <a:blip r:embed="rId7" cstate="print"/>
          <a:srcRect/>
          <a:stretch>
            <a:fillRect/>
          </a:stretch>
        </p:blipFill>
        <p:spPr bwMode="auto">
          <a:xfrm>
            <a:off x="4803692" y="5351462"/>
            <a:ext cx="2600325" cy="552451"/>
          </a:xfrm>
          <a:prstGeom prst="rect">
            <a:avLst/>
          </a:prstGeom>
          <a:noFill/>
        </p:spPr>
      </p:pic>
      <p:pic>
        <p:nvPicPr>
          <p:cNvPr id="1041" name="Picture 17"/>
          <p:cNvPicPr>
            <a:picLocks noChangeAspect="1" noChangeArrowheads="1"/>
          </p:cNvPicPr>
          <p:nvPr/>
        </p:nvPicPr>
        <p:blipFill>
          <a:blip r:embed="rId8" cstate="print"/>
          <a:srcRect/>
          <a:stretch>
            <a:fillRect/>
          </a:stretch>
        </p:blipFill>
        <p:spPr bwMode="auto">
          <a:xfrm>
            <a:off x="4578183" y="4365822"/>
            <a:ext cx="3051342" cy="601024"/>
          </a:xfrm>
          <a:prstGeom prst="rect">
            <a:avLst/>
          </a:prstGeom>
          <a:noFill/>
          <a:ln w="9525">
            <a:noFill/>
            <a:miter lim="800000"/>
            <a:headEnd/>
            <a:tailEnd/>
          </a:ln>
          <a:effectLst/>
        </p:spPr>
      </p:pic>
      <p:pic>
        <p:nvPicPr>
          <p:cNvPr id="2" name="Picture 2" descr="X:\Brand &amp; Corporate Identity\Logos\ArupLogo2010_k.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772735" y="3175836"/>
            <a:ext cx="2662238" cy="805368"/>
          </a:xfrm>
          <a:prstGeom prst="rect">
            <a:avLst/>
          </a:prstGeom>
          <a:noFill/>
        </p:spPr>
      </p:pic>
    </p:spTree>
    <p:extLst>
      <p:ext uri="{BB962C8B-B14F-4D97-AF65-F5344CB8AC3E}">
        <p14:creationId xmlns:p14="http://schemas.microsoft.com/office/powerpoint/2010/main" val="385161475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Heritage Assets context</a:t>
            </a:r>
            <a:endParaRPr lang="en-GB" dirty="0"/>
          </a:p>
        </p:txBody>
      </p:sp>
      <p:sp>
        <p:nvSpPr>
          <p:cNvPr id="5" name="Content Placeholder 4"/>
          <p:cNvSpPr>
            <a:spLocks noGrp="1"/>
          </p:cNvSpPr>
          <p:nvPr>
            <p:ph idx="1"/>
          </p:nvPr>
        </p:nvSpPr>
        <p:spPr/>
        <p:txBody>
          <a:bodyPr/>
          <a:lstStyle/>
          <a:p>
            <a:r>
              <a:rPr lang="en-GB" dirty="0" smtClean="0"/>
              <a:t>Buildings: 40% of UK carbon emissions</a:t>
            </a:r>
          </a:p>
          <a:p>
            <a:r>
              <a:rPr lang="en-GB" dirty="0" smtClean="0"/>
              <a:t>Whole sector zero carbon by 2050</a:t>
            </a:r>
          </a:p>
          <a:p>
            <a:r>
              <a:rPr lang="en-GB" dirty="0" smtClean="0"/>
              <a:t>80% of buildings already built</a:t>
            </a:r>
          </a:p>
          <a:p>
            <a:pPr lvl="1"/>
            <a:r>
              <a:rPr lang="en-GB" dirty="0" smtClean="0"/>
              <a:t>374,081 listed building (92% Grade II)</a:t>
            </a:r>
          </a:p>
          <a:p>
            <a:pPr lvl="1"/>
            <a:r>
              <a:rPr lang="en-GB" dirty="0" smtClean="0"/>
              <a:t>9,080 conservation areas</a:t>
            </a:r>
          </a:p>
          <a:p>
            <a:endParaRPr lang="en-GB" dirty="0"/>
          </a:p>
        </p:txBody>
      </p:sp>
    </p:spTree>
    <p:extLst>
      <p:ext uri="{BB962C8B-B14F-4D97-AF65-F5344CB8AC3E}">
        <p14:creationId xmlns:p14="http://schemas.microsoft.com/office/powerpoint/2010/main" val="142732940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Guidance: Overview</a:t>
            </a:r>
            <a:endParaRPr lang="en-GB" dirty="0"/>
          </a:p>
        </p:txBody>
      </p:sp>
      <p:sp>
        <p:nvSpPr>
          <p:cNvPr id="3" name="Content Placeholder 2"/>
          <p:cNvSpPr>
            <a:spLocks noGrp="1"/>
          </p:cNvSpPr>
          <p:nvPr>
            <p:ph idx="1"/>
          </p:nvPr>
        </p:nvSpPr>
        <p:spPr>
          <a:xfrm>
            <a:off x="420688" y="3765884"/>
            <a:ext cx="8318500" cy="2176129"/>
          </a:xfrm>
        </p:spPr>
        <p:txBody>
          <a:bodyPr/>
          <a:lstStyle/>
          <a:p>
            <a:r>
              <a:rPr lang="en-GB" dirty="0" smtClean="0"/>
              <a:t>The intended audience:</a:t>
            </a:r>
          </a:p>
          <a:p>
            <a:pPr lvl="1"/>
            <a:r>
              <a:rPr lang="en-GB" dirty="0" smtClean="0"/>
              <a:t>Planning and conservation officers</a:t>
            </a:r>
          </a:p>
          <a:p>
            <a:pPr lvl="1"/>
            <a:r>
              <a:rPr lang="en-GB" dirty="0" smtClean="0"/>
              <a:t>Architects</a:t>
            </a:r>
          </a:p>
          <a:p>
            <a:pPr lvl="1"/>
            <a:r>
              <a:rPr lang="en-GB" dirty="0" smtClean="0"/>
              <a:t>Building owners</a:t>
            </a:r>
          </a:p>
          <a:p>
            <a:r>
              <a:rPr lang="en-GB" dirty="0" smtClean="0"/>
              <a:t>The aim:</a:t>
            </a:r>
          </a:p>
          <a:p>
            <a:pPr lvl="1"/>
            <a:r>
              <a:rPr lang="en-GB" dirty="0" smtClean="0"/>
              <a:t>To demystify the process and the options</a:t>
            </a:r>
            <a:endParaRPr lang="en-GB" dirty="0"/>
          </a:p>
        </p:txBody>
      </p:sp>
      <p:pic>
        <p:nvPicPr>
          <p:cNvPr id="75778" name="Picture 2"/>
          <p:cNvPicPr>
            <a:picLocks noChangeAspect="1" noChangeArrowheads="1"/>
          </p:cNvPicPr>
          <p:nvPr/>
        </p:nvPicPr>
        <p:blipFill rotWithShape="1">
          <a:blip r:embed="rId3" cstate="print"/>
          <a:srcRect l="1180" r="2066"/>
          <a:stretch/>
        </p:blipFill>
        <p:spPr bwMode="auto">
          <a:xfrm>
            <a:off x="180480" y="1135495"/>
            <a:ext cx="8712000" cy="2427491"/>
          </a:xfrm>
          <a:prstGeom prst="rect">
            <a:avLst/>
          </a:prstGeom>
          <a:noFill/>
          <a:ln w="9525">
            <a:noFill/>
            <a:miter lim="800000"/>
            <a:headEnd/>
            <a:tailEnd/>
          </a:ln>
        </p:spPr>
      </p:pic>
      <p:sp>
        <p:nvSpPr>
          <p:cNvPr id="4" name="Rectangle 3"/>
          <p:cNvSpPr/>
          <p:nvPr/>
        </p:nvSpPr>
        <p:spPr>
          <a:xfrm>
            <a:off x="180480" y="1135495"/>
            <a:ext cx="2750979" cy="2427491"/>
          </a:xfrm>
          <a:prstGeom prst="rect">
            <a:avLst/>
          </a:prstGeom>
          <a:noFill/>
          <a:ln w="76200">
            <a:solidFill>
              <a:srgbClr val="0FA7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28562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Guidance: Investigate</a:t>
            </a:r>
            <a:endParaRPr lang="en-GB" dirty="0"/>
          </a:p>
        </p:txBody>
      </p:sp>
      <p:sp>
        <p:nvSpPr>
          <p:cNvPr id="3" name="Content Placeholder 2"/>
          <p:cNvSpPr>
            <a:spLocks noGrp="1"/>
          </p:cNvSpPr>
          <p:nvPr>
            <p:ph idx="1"/>
          </p:nvPr>
        </p:nvSpPr>
        <p:spPr>
          <a:xfrm>
            <a:off x="420688" y="1447800"/>
            <a:ext cx="8318500" cy="4864685"/>
          </a:xfrm>
        </p:spPr>
        <p:txBody>
          <a:bodyPr/>
          <a:lstStyle/>
          <a:p>
            <a:r>
              <a:rPr lang="en-GB" dirty="0" smtClean="0"/>
              <a:t>Bill analysis – basic but essential</a:t>
            </a:r>
          </a:p>
          <a:p>
            <a:r>
              <a:rPr lang="en-GB" dirty="0" smtClean="0"/>
              <a:t>Benchmarking can be challenging</a:t>
            </a:r>
          </a:p>
          <a:p>
            <a:r>
              <a:rPr lang="en-GB" dirty="0" smtClean="0"/>
              <a:t>Sub-metering very useful</a:t>
            </a:r>
          </a:p>
          <a:p>
            <a:r>
              <a:rPr lang="en-GB" dirty="0" smtClean="0"/>
              <a:t>Range of supplementary tests possible</a:t>
            </a:r>
            <a:endParaRPr lang="en-GB" dirty="0"/>
          </a:p>
        </p:txBody>
      </p:sp>
      <p:pic>
        <p:nvPicPr>
          <p:cNvPr id="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6207" y="3766968"/>
            <a:ext cx="4114183" cy="2714047"/>
          </a:xfrm>
          <a:prstGeom prst="rect">
            <a:avLst/>
          </a:prstGeom>
          <a:noFill/>
          <a:ln w="9525">
            <a:noFill/>
            <a:miter lim="800000"/>
            <a:headEnd/>
            <a:tailEnd/>
          </a:ln>
        </p:spPr>
      </p:pic>
      <p:pic>
        <p:nvPicPr>
          <p:cNvPr id="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2082" y="3807309"/>
            <a:ext cx="4423114" cy="2714047"/>
          </a:xfrm>
          <a:prstGeom prst="rect">
            <a:avLst/>
          </a:prstGeom>
          <a:noFill/>
          <a:ln w="9525">
            <a:noFill/>
            <a:miter lim="800000"/>
            <a:headEnd/>
            <a:tailEnd/>
          </a:ln>
        </p:spPr>
      </p:pic>
      <p:pic>
        <p:nvPicPr>
          <p:cNvPr id="7" name="Picture 8"/>
          <p:cNvPicPr>
            <a:picLocks noChangeAspect="1" noChangeArrowheads="1"/>
          </p:cNvPicPr>
          <p:nvPr/>
        </p:nvPicPr>
        <p:blipFill>
          <a:blip r:embed="rId5" cstate="print"/>
          <a:srcRect/>
          <a:stretch>
            <a:fillRect/>
          </a:stretch>
        </p:blipFill>
        <p:spPr bwMode="auto">
          <a:xfrm>
            <a:off x="4991098" y="3743325"/>
            <a:ext cx="3784029" cy="2228850"/>
          </a:xfrm>
          <a:prstGeom prst="rect">
            <a:avLst/>
          </a:prstGeom>
          <a:noFill/>
          <a:ln w="9525">
            <a:noFill/>
            <a:miter lim="800000"/>
            <a:headEnd/>
            <a:tailEnd/>
          </a:ln>
        </p:spPr>
      </p:pic>
      <p:sp>
        <p:nvSpPr>
          <p:cNvPr id="8" name="Content Placeholder 2"/>
          <p:cNvSpPr txBox="1">
            <a:spLocks/>
          </p:cNvSpPr>
          <p:nvPr/>
        </p:nvSpPr>
        <p:spPr bwMode="auto">
          <a:xfrm>
            <a:off x="420688" y="3723272"/>
            <a:ext cx="8318500" cy="1990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627063" lvl="1" indent="-271463" fontAlgn="base">
              <a:lnSpc>
                <a:spcPts val="2500"/>
              </a:lnSpc>
              <a:spcBef>
                <a:spcPct val="10000"/>
              </a:spcBef>
              <a:spcAft>
                <a:spcPct val="0"/>
              </a:spcAft>
              <a:buClr>
                <a:schemeClr val="accent3"/>
              </a:buClr>
              <a:buFont typeface="Wingdings" pitchFamily="2" charset="2"/>
              <a:buChar char="§"/>
            </a:pPr>
            <a:r>
              <a:rPr lang="en-GB" sz="2400" dirty="0" smtClean="0">
                <a:solidFill>
                  <a:srgbClr val="000000"/>
                </a:solidFill>
                <a:cs typeface="Arial"/>
              </a:rPr>
              <a:t>Thermal imaging</a:t>
            </a:r>
          </a:p>
          <a:p>
            <a:pPr marL="627063" lvl="1" indent="-271463" fontAlgn="base">
              <a:lnSpc>
                <a:spcPts val="2500"/>
              </a:lnSpc>
              <a:spcBef>
                <a:spcPct val="10000"/>
              </a:spcBef>
              <a:spcAft>
                <a:spcPct val="0"/>
              </a:spcAft>
              <a:buClr>
                <a:schemeClr val="accent3"/>
              </a:buClr>
              <a:buFont typeface="Wingdings" pitchFamily="2" charset="2"/>
              <a:buChar char="§"/>
            </a:pPr>
            <a:r>
              <a:rPr lang="en-GB" sz="2400" dirty="0" smtClean="0">
                <a:solidFill>
                  <a:srgbClr val="000000"/>
                </a:solidFill>
                <a:cs typeface="Arial"/>
              </a:rPr>
              <a:t>Air pressurisation</a:t>
            </a:r>
          </a:p>
          <a:p>
            <a:pPr marL="627063" lvl="1" indent="-271463" fontAlgn="base">
              <a:lnSpc>
                <a:spcPts val="2500"/>
              </a:lnSpc>
              <a:spcBef>
                <a:spcPct val="10000"/>
              </a:spcBef>
              <a:spcAft>
                <a:spcPct val="0"/>
              </a:spcAft>
              <a:buClr>
                <a:schemeClr val="accent3"/>
              </a:buClr>
              <a:buFont typeface="Wingdings" pitchFamily="2" charset="2"/>
              <a:buChar char="§"/>
            </a:pPr>
            <a:r>
              <a:rPr lang="en-GB" sz="2400" dirty="0" smtClean="0">
                <a:solidFill>
                  <a:srgbClr val="000000"/>
                </a:solidFill>
                <a:cs typeface="Arial"/>
              </a:rPr>
              <a:t>In-situ U-value</a:t>
            </a:r>
          </a:p>
          <a:p>
            <a:pPr marL="627063" lvl="1" indent="-271463" fontAlgn="base">
              <a:lnSpc>
                <a:spcPts val="2500"/>
              </a:lnSpc>
              <a:spcBef>
                <a:spcPct val="10000"/>
              </a:spcBef>
              <a:spcAft>
                <a:spcPct val="0"/>
              </a:spcAft>
              <a:buClr>
                <a:schemeClr val="accent3"/>
              </a:buClr>
              <a:buFont typeface="Wingdings" pitchFamily="2" charset="2"/>
              <a:buChar char="§"/>
            </a:pPr>
            <a:r>
              <a:rPr lang="en-GB" sz="2400" dirty="0" smtClean="0">
                <a:solidFill>
                  <a:srgbClr val="000000"/>
                </a:solidFill>
                <a:cs typeface="Arial"/>
              </a:rPr>
              <a:t>Thermal modelling</a:t>
            </a:r>
          </a:p>
        </p:txBody>
      </p:sp>
      <p:pic>
        <p:nvPicPr>
          <p:cNvPr id="9" name="Picture 2" title="Benchmarking"/>
          <p:cNvPicPr>
            <a:picLocks noChangeAspect="1" noChangeArrowheads="1"/>
          </p:cNvPicPr>
          <p:nvPr/>
        </p:nvPicPr>
        <p:blipFill>
          <a:blip r:embed="rId6" cstate="print"/>
          <a:srcRect/>
          <a:stretch>
            <a:fillRect/>
          </a:stretch>
        </p:blipFill>
        <p:spPr bwMode="auto">
          <a:xfrm>
            <a:off x="4929028" y="3723272"/>
            <a:ext cx="3847680" cy="2643444"/>
          </a:xfrm>
          <a:prstGeom prst="rect">
            <a:avLst/>
          </a:prstGeom>
          <a:noFill/>
          <a:ln w="9525">
            <a:noFill/>
            <a:miter lim="800000"/>
            <a:headEnd/>
            <a:tailEnd/>
          </a:ln>
        </p:spPr>
      </p:pic>
    </p:spTree>
    <p:extLst>
      <p:ext uri="{BB962C8B-B14F-4D97-AF65-F5344CB8AC3E}">
        <p14:creationId xmlns:p14="http://schemas.microsoft.com/office/powerpoint/2010/main" val="30453654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Study: Manchester Art Gallery</a:t>
            </a:r>
            <a:endParaRPr lang="en-GB" dirty="0"/>
          </a:p>
        </p:txBody>
      </p:sp>
      <p:sp>
        <p:nvSpPr>
          <p:cNvPr id="3" name="Content Placeholder 2"/>
          <p:cNvSpPr>
            <a:spLocks noGrp="1"/>
          </p:cNvSpPr>
          <p:nvPr>
            <p:ph idx="1"/>
          </p:nvPr>
        </p:nvSpPr>
        <p:spPr/>
        <p:txBody>
          <a:bodyPr/>
          <a:lstStyle/>
          <a:p>
            <a:r>
              <a:rPr lang="en-GB" dirty="0" smtClean="0"/>
              <a:t>Lighting 50% of electrical consumption</a:t>
            </a:r>
          </a:p>
          <a:p>
            <a:r>
              <a:rPr lang="en-GB" dirty="0" smtClean="0"/>
              <a:t>Upgrade</a:t>
            </a:r>
          </a:p>
          <a:p>
            <a:pPr lvl="1"/>
            <a:r>
              <a:rPr lang="en-GB" dirty="0" smtClean="0"/>
              <a:t>LEDs</a:t>
            </a:r>
          </a:p>
          <a:p>
            <a:pPr lvl="1"/>
            <a:r>
              <a:rPr lang="en-GB" dirty="0" smtClean="0"/>
              <a:t>Occupancy sensors, programmable controls</a:t>
            </a:r>
          </a:p>
          <a:p>
            <a:r>
              <a:rPr lang="en-GB" dirty="0" smtClean="0"/>
              <a:t>Energy reduced by 89%</a:t>
            </a:r>
          </a:p>
          <a:p>
            <a:r>
              <a:rPr lang="en-GB" dirty="0" smtClean="0"/>
              <a:t>Next phase targeting a further 40%</a:t>
            </a:r>
            <a:endParaRPr lang="en-GB" dirty="0"/>
          </a:p>
        </p:txBody>
      </p:sp>
      <p:pic>
        <p:nvPicPr>
          <p:cNvPr id="3074"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72840" t="15706" r="1723" b="55631"/>
          <a:stretch/>
        </p:blipFill>
        <p:spPr bwMode="auto">
          <a:xfrm>
            <a:off x="5136553" y="4612252"/>
            <a:ext cx="2382662" cy="1963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60425" y="4641949"/>
            <a:ext cx="2578099" cy="1933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424401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26799" y="1948670"/>
            <a:ext cx="3171799" cy="2185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cstate="screen">
            <a:clrChange>
              <a:clrFrom>
                <a:srgbClr val="FCFBFC"/>
              </a:clrFrom>
              <a:clrTo>
                <a:srgbClr val="FCFBFC">
                  <a:alpha val="0"/>
                </a:srgbClr>
              </a:clrTo>
            </a:clrChange>
            <a:extLst>
              <a:ext uri="{28A0092B-C50C-407E-A947-70E740481C1C}">
                <a14:useLocalDpi xmlns:a14="http://schemas.microsoft.com/office/drawing/2010/main"/>
              </a:ext>
            </a:extLst>
          </a:blip>
          <a:srcRect r="4490"/>
          <a:stretch>
            <a:fillRect/>
          </a:stretch>
        </p:blipFill>
        <p:spPr bwMode="auto">
          <a:xfrm>
            <a:off x="6267222" y="1924049"/>
            <a:ext cx="2633865" cy="4353174"/>
          </a:xfrm>
          <a:prstGeom prst="rect">
            <a:avLst/>
          </a:prstGeom>
          <a:noFill/>
          <a:ln w="9525">
            <a:noFill/>
            <a:miter lim="800000"/>
            <a:headEnd/>
            <a:tailEnd/>
          </a:ln>
        </p:spPr>
      </p:pic>
      <p:grpSp>
        <p:nvGrpSpPr>
          <p:cNvPr id="4" name="Group 3"/>
          <p:cNvGrpSpPr/>
          <p:nvPr/>
        </p:nvGrpSpPr>
        <p:grpSpPr>
          <a:xfrm>
            <a:off x="6386310" y="1704891"/>
            <a:ext cx="2627702" cy="4572332"/>
            <a:chOff x="6510135" y="1974839"/>
            <a:chExt cx="2785494" cy="4228730"/>
          </a:xfrm>
        </p:grpSpPr>
        <p:pic>
          <p:nvPicPr>
            <p:cNvPr id="12" name="Picture 3"/>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10135" y="1974839"/>
              <a:ext cx="2785493" cy="2139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10136" y="4114235"/>
              <a:ext cx="2785493" cy="208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en-GB" dirty="0" smtClean="0"/>
              <a:t>Guidance: Intervention</a:t>
            </a:r>
            <a:endParaRPr lang="en-GB" dirty="0"/>
          </a:p>
        </p:txBody>
      </p:sp>
      <p:sp>
        <p:nvSpPr>
          <p:cNvPr id="3" name="Content Placeholder 2"/>
          <p:cNvSpPr>
            <a:spLocks noGrp="1"/>
          </p:cNvSpPr>
          <p:nvPr>
            <p:ph idx="1"/>
          </p:nvPr>
        </p:nvSpPr>
        <p:spPr/>
        <p:txBody>
          <a:bodyPr/>
          <a:lstStyle/>
          <a:p>
            <a:r>
              <a:rPr lang="en-GB" dirty="0" smtClean="0"/>
              <a:t>Think about the building as a whole</a:t>
            </a:r>
          </a:p>
          <a:p>
            <a:r>
              <a:rPr lang="en-GB" dirty="0" smtClean="0"/>
              <a:t>Energy hierarchy</a:t>
            </a:r>
          </a:p>
          <a:p>
            <a:pPr lvl="1"/>
            <a:r>
              <a:rPr lang="en-GB" dirty="0" smtClean="0"/>
              <a:t>Apply with pragmatism</a:t>
            </a:r>
          </a:p>
          <a:p>
            <a:r>
              <a:rPr lang="en-GB" dirty="0" smtClean="0"/>
              <a:t>Behaviour – has to be first</a:t>
            </a:r>
          </a:p>
          <a:p>
            <a:r>
              <a:rPr lang="en-GB" dirty="0" smtClean="0"/>
              <a:t>Fabric – possible with care</a:t>
            </a:r>
          </a:p>
          <a:p>
            <a:r>
              <a:rPr lang="en-GB" dirty="0" smtClean="0"/>
              <a:t>Services – more freedom</a:t>
            </a:r>
          </a:p>
          <a:p>
            <a:r>
              <a:rPr lang="en-GB" dirty="0" smtClean="0"/>
              <a:t>Low carbon – perfectly feasible</a:t>
            </a:r>
            <a:endParaRPr lang="en-GB" dirty="0"/>
          </a:p>
        </p:txBody>
      </p:sp>
      <p:pic>
        <p:nvPicPr>
          <p:cNvPr id="80899" name="Picture 3"/>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91004" y="2247659"/>
            <a:ext cx="2757690" cy="2514841"/>
          </a:xfrm>
          <a:prstGeom prst="rect">
            <a:avLst/>
          </a:prstGeom>
          <a:noFill/>
          <a:ln w="9525">
            <a:noFill/>
            <a:miter lim="800000"/>
            <a:headEnd/>
            <a:tailEnd/>
          </a:ln>
        </p:spPr>
      </p:pic>
      <p:pic>
        <p:nvPicPr>
          <p:cNvPr id="2050" name="Picture 2"/>
          <p:cNvPicPr>
            <a:picLocks noChangeAspect="1" noChangeArrowheads="1"/>
          </p:cNvPicPr>
          <p:nvPr/>
        </p:nvPicPr>
        <p:blipFill>
          <a:blip r:embed="rId8" cstate="print"/>
          <a:srcRect/>
          <a:stretch>
            <a:fillRect/>
          </a:stretch>
        </p:blipFill>
        <p:spPr bwMode="auto">
          <a:xfrm>
            <a:off x="6329337" y="2247659"/>
            <a:ext cx="2571750" cy="2390775"/>
          </a:xfrm>
          <a:prstGeom prst="rect">
            <a:avLst/>
          </a:prstGeom>
          <a:noFill/>
          <a:ln w="9525">
            <a:noFill/>
            <a:miter lim="800000"/>
            <a:headEnd/>
            <a:tailEnd/>
          </a:ln>
        </p:spPr>
      </p:pic>
      <p:pic>
        <p:nvPicPr>
          <p:cNvPr id="8" name="Picture 2"/>
          <p:cNvPicPr>
            <a:picLocks noChangeAspect="1" noChangeArrowheads="1"/>
          </p:cNvPicPr>
          <p:nvPr/>
        </p:nvPicPr>
        <p:blipFill>
          <a:blip r:embed="rId9" cstate="print"/>
          <a:srcRect/>
          <a:stretch>
            <a:fillRect/>
          </a:stretch>
        </p:blipFill>
        <p:spPr bwMode="auto">
          <a:xfrm>
            <a:off x="6041099" y="2172520"/>
            <a:ext cx="2857500" cy="1845602"/>
          </a:xfrm>
          <a:prstGeom prst="rect">
            <a:avLst/>
          </a:prstGeom>
          <a:noFill/>
          <a:ln w="9525">
            <a:noFill/>
            <a:miter lim="800000"/>
            <a:headEnd/>
            <a:tailEnd/>
          </a:ln>
        </p:spPr>
      </p:pic>
      <p:pic>
        <p:nvPicPr>
          <p:cNvPr id="9" name="Picture 2" descr="http://www.greenenergynet.com/sites/default/files/imagecache/article_large/img_0459.jpg"/>
          <p:cNvPicPr>
            <a:picLocks noChangeAspect="1" noChangeArrowheads="1"/>
          </p:cNvPicPr>
          <p:nvPr/>
        </p:nvPicPr>
        <p:blipFill>
          <a:blip r:embed="rId10" cstate="print"/>
          <a:srcRect/>
          <a:stretch>
            <a:fillRect/>
          </a:stretch>
        </p:blipFill>
        <p:spPr bwMode="auto">
          <a:xfrm>
            <a:off x="6477000" y="4121057"/>
            <a:ext cx="2421598" cy="1816199"/>
          </a:xfrm>
          <a:prstGeom prst="rect">
            <a:avLst/>
          </a:prstGeom>
          <a:noFill/>
        </p:spPr>
      </p:pic>
      <p:graphicFrame>
        <p:nvGraphicFramePr>
          <p:cNvPr id="10" name="Table 9"/>
          <p:cNvGraphicFramePr>
            <a:graphicFrameLocks noGrp="1"/>
          </p:cNvGraphicFramePr>
          <p:nvPr>
            <p:extLst>
              <p:ext uri="{D42A27DB-BD31-4B8C-83A1-F6EECF244321}">
                <p14:modId xmlns:p14="http://schemas.microsoft.com/office/powerpoint/2010/main" val="2616755104"/>
              </p:ext>
            </p:extLst>
          </p:nvPr>
        </p:nvGraphicFramePr>
        <p:xfrm>
          <a:off x="830601" y="5313026"/>
          <a:ext cx="5644158" cy="1124043"/>
        </p:xfrm>
        <a:graphic>
          <a:graphicData uri="http://schemas.openxmlformats.org/drawingml/2006/table">
            <a:tbl>
              <a:tblPr firstRow="1" bandRow="1">
                <a:tableStyleId>{2D5ABB26-0587-4C30-8999-92F81FD0307C}</a:tableStyleId>
              </a:tblPr>
              <a:tblGrid>
                <a:gridCol w="2618979"/>
                <a:gridCol w="3025179"/>
              </a:tblGrid>
              <a:tr h="382363">
                <a:tc>
                  <a:txBody>
                    <a:bodyPr/>
                    <a:lstStyle/>
                    <a:p>
                      <a:r>
                        <a:rPr lang="en-GB" dirty="0" smtClean="0"/>
                        <a:t>As necessary</a:t>
                      </a:r>
                      <a:endParaRPr lang="en-GB" dirty="0"/>
                    </a:p>
                  </a:txBody>
                  <a:tcPr/>
                </a:tc>
                <a:tc>
                  <a:txBody>
                    <a:bodyPr/>
                    <a:lstStyle/>
                    <a:p>
                      <a:r>
                        <a:rPr lang="en-GB" dirty="0" smtClean="0"/>
                        <a:t>Recommissioning</a:t>
                      </a:r>
                      <a:endParaRPr lang="en-GB" dirty="0"/>
                    </a:p>
                  </a:txBody>
                  <a:tcPr/>
                </a:tc>
              </a:tr>
              <a:tr h="370840">
                <a:tc>
                  <a:txBody>
                    <a:bodyPr/>
                    <a:lstStyle/>
                    <a:p>
                      <a:r>
                        <a:rPr lang="en-GB" dirty="0" smtClean="0"/>
                        <a:t>Minor</a:t>
                      </a:r>
                      <a:r>
                        <a:rPr lang="en-GB" baseline="0" dirty="0" smtClean="0"/>
                        <a:t> refurbishment</a:t>
                      </a:r>
                      <a:endParaRPr lang="en-GB" dirty="0"/>
                    </a:p>
                  </a:txBody>
                  <a:tcPr/>
                </a:tc>
                <a:tc>
                  <a:txBody>
                    <a:bodyPr/>
                    <a:lstStyle/>
                    <a:p>
                      <a:r>
                        <a:rPr lang="en-GB" dirty="0" smtClean="0"/>
                        <a:t>Control</a:t>
                      </a:r>
                      <a:r>
                        <a:rPr lang="en-GB" baseline="0" dirty="0" smtClean="0"/>
                        <a:t>s</a:t>
                      </a:r>
                      <a:endParaRPr lang="en-GB" dirty="0"/>
                    </a:p>
                  </a:txBody>
                  <a:tcPr/>
                </a:tc>
              </a:tr>
              <a:tr h="370840">
                <a:tc>
                  <a:txBody>
                    <a:bodyPr/>
                    <a:lstStyle/>
                    <a:p>
                      <a:r>
                        <a:rPr lang="en-GB" dirty="0" smtClean="0"/>
                        <a:t>Major</a:t>
                      </a:r>
                      <a:r>
                        <a:rPr lang="en-GB" baseline="0" dirty="0" smtClean="0"/>
                        <a:t> refurbishment</a:t>
                      </a:r>
                      <a:endParaRPr lang="en-GB" dirty="0"/>
                    </a:p>
                  </a:txBody>
                  <a:tcPr/>
                </a:tc>
                <a:tc>
                  <a:txBody>
                    <a:bodyPr/>
                    <a:lstStyle/>
                    <a:p>
                      <a:r>
                        <a:rPr lang="en-GB" dirty="0" smtClean="0"/>
                        <a:t>Plant replacement, metering</a:t>
                      </a:r>
                      <a:endParaRPr lang="en-GB" dirty="0"/>
                    </a:p>
                  </a:txBody>
                  <a:tcPr/>
                </a:tc>
              </a:tr>
            </a:tbl>
          </a:graphicData>
        </a:graphic>
      </p:graphicFrame>
      <p:grpSp>
        <p:nvGrpSpPr>
          <p:cNvPr id="20" name="Group 19"/>
          <p:cNvGrpSpPr/>
          <p:nvPr/>
        </p:nvGrpSpPr>
        <p:grpSpPr>
          <a:xfrm>
            <a:off x="2324907" y="5514414"/>
            <a:ext cx="1080000" cy="742950"/>
            <a:chOff x="2244225" y="5353050"/>
            <a:chExt cx="1080000" cy="742950"/>
          </a:xfrm>
        </p:grpSpPr>
        <p:cxnSp>
          <p:nvCxnSpPr>
            <p:cNvPr id="14" name="Straight Arrow Connector 13"/>
            <p:cNvCxnSpPr/>
            <p:nvPr/>
          </p:nvCxnSpPr>
          <p:spPr>
            <a:xfrm>
              <a:off x="2244225" y="5353050"/>
              <a:ext cx="1080000"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1" name="Straight Arrow Connector 20"/>
            <p:cNvCxnSpPr/>
            <p:nvPr/>
          </p:nvCxnSpPr>
          <p:spPr>
            <a:xfrm>
              <a:off x="2892225" y="5724525"/>
              <a:ext cx="432000"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2" name="Straight Arrow Connector 21"/>
            <p:cNvCxnSpPr/>
            <p:nvPr/>
          </p:nvCxnSpPr>
          <p:spPr>
            <a:xfrm>
              <a:off x="2892225" y="6096000"/>
              <a:ext cx="432000"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spTree>
    <p:extLst>
      <p:ext uri="{BB962C8B-B14F-4D97-AF65-F5344CB8AC3E}">
        <p14:creationId xmlns:p14="http://schemas.microsoft.com/office/powerpoint/2010/main" val="6457363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80899"/>
                                        </p:tgtEl>
                                        <p:attrNameLst>
                                          <p:attrName>style.visibility</p:attrName>
                                        </p:attrNameLst>
                                      </p:cBhvr>
                                      <p:to>
                                        <p:strVal val="visible"/>
                                      </p:to>
                                    </p:set>
                                    <p:animEffect transition="in" filter="fade">
                                      <p:cBhvr>
                                        <p:cTn id="10" dur="500"/>
                                        <p:tgtEl>
                                          <p:spTgt spid="8089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80899"/>
                                        </p:tgtEl>
                                      </p:cBhvr>
                                    </p:animEffect>
                                    <p:set>
                                      <p:cBhvr>
                                        <p:cTn id="15" dur="1" fill="hold">
                                          <p:stCondLst>
                                            <p:cond delay="499"/>
                                          </p:stCondLst>
                                        </p:cTn>
                                        <p:tgtEl>
                                          <p:spTgt spid="80899"/>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5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050"/>
                                        </p:tgtEl>
                                      </p:cBhvr>
                                    </p:animEffect>
                                    <p:set>
                                      <p:cBhvr>
                                        <p:cTn id="23" dur="1" fill="hold">
                                          <p:stCondLst>
                                            <p:cond delay="499"/>
                                          </p:stCondLst>
                                        </p:cTn>
                                        <p:tgtEl>
                                          <p:spTgt spid="2050"/>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fade">
                                      <p:cBhvr>
                                        <p:cTn id="34" dur="500"/>
                                        <p:tgtEl>
                                          <p:spTgt spid="1026"/>
                                        </p:tgtEl>
                                      </p:cBhvr>
                                    </p:animEffect>
                                  </p:childTnLst>
                                </p:cTn>
                              </p:par>
                              <p:par>
                                <p:cTn id="35" presetID="10"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1026"/>
                                        </p:tgtEl>
                                      </p:cBhvr>
                                    </p:animEffect>
                                    <p:set>
                                      <p:cBhvr>
                                        <p:cTn id="45" dur="1" fill="hold">
                                          <p:stCondLst>
                                            <p:cond delay="499"/>
                                          </p:stCondLst>
                                        </p:cTn>
                                        <p:tgtEl>
                                          <p:spTgt spid="1026"/>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20"/>
                                        </p:tgtEl>
                                      </p:cBhvr>
                                    </p:animEffect>
                                    <p:set>
                                      <p:cBhvr>
                                        <p:cTn id="48" dur="1" fill="hold">
                                          <p:stCondLst>
                                            <p:cond delay="499"/>
                                          </p:stCondLst>
                                        </p:cTn>
                                        <p:tgtEl>
                                          <p:spTgt spid="20"/>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0"/>
                                        </p:tgtEl>
                                      </p:cBhvr>
                                    </p:animEffect>
                                    <p:set>
                                      <p:cBhvr>
                                        <p:cTn id="51" dur="1" fill="hold">
                                          <p:stCondLst>
                                            <p:cond delay="499"/>
                                          </p:stCondLst>
                                        </p:cTn>
                                        <p:tgtEl>
                                          <p:spTgt spid="10"/>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par>
                                <p:cTn id="55" presetID="10" presetClass="entr" presetSubtype="0" fill="hold"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Study: </a:t>
            </a:r>
            <a:r>
              <a:rPr lang="en-GB" dirty="0" err="1" smtClean="0"/>
              <a:t>Scotstoun</a:t>
            </a:r>
            <a:r>
              <a:rPr lang="en-GB" dirty="0" smtClean="0"/>
              <a:t> House</a:t>
            </a:r>
            <a:endParaRPr lang="en-GB" dirty="0"/>
          </a:p>
        </p:txBody>
      </p:sp>
      <p:pic>
        <p:nvPicPr>
          <p:cNvPr id="1027" name="Picture 3" descr="C:\Users\andy.sheppard\Desktop\EcoBuild Example documents\Scotstoun House\Scotstoun_House_Refurbishment_Arup_Edinburgh_Office_©_McAteer_Photograph.jpg"/>
          <p:cNvPicPr>
            <a:picLocks noChangeAspect="1" noChangeArrowheads="1"/>
          </p:cNvPicPr>
          <p:nvPr/>
        </p:nvPicPr>
        <p:blipFill rotWithShape="1">
          <a:blip r:embed="rId3">
            <a:extLst>
              <a:ext uri="{28A0092B-C50C-407E-A947-70E740481C1C}">
                <a14:useLocalDpi xmlns:a14="http://schemas.microsoft.com/office/drawing/2010/main"/>
              </a:ext>
            </a:extLst>
          </a:blip>
          <a:srcRect l="8894" t="41736" r="8894" b="19199"/>
          <a:stretch/>
        </p:blipFill>
        <p:spPr bwMode="auto">
          <a:xfrm>
            <a:off x="199813" y="4319585"/>
            <a:ext cx="5544000" cy="17442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ndy.sheppard\Desktop\EcoBuild Example documents\Scotstoun House\Scotstoun_House_Refurbishment_Arup_Edinburgh_Office_©_Arup_haa_design.jpg"/>
          <p:cNvPicPr>
            <a:picLocks noChangeAspect="1" noChangeArrowheads="1"/>
          </p:cNvPicPr>
          <p:nvPr/>
        </p:nvPicPr>
        <p:blipFill rotWithShape="1">
          <a:blip r:embed="rId4">
            <a:extLst>
              <a:ext uri="{28A0092B-C50C-407E-A947-70E740481C1C}">
                <a14:useLocalDpi xmlns:a14="http://schemas.microsoft.com/office/drawing/2010/main"/>
              </a:ext>
            </a:extLst>
          </a:blip>
          <a:srcRect l="3613" t="9228" r="6818" b="11761"/>
          <a:stretch/>
        </p:blipFill>
        <p:spPr bwMode="auto">
          <a:xfrm>
            <a:off x="4065212" y="900724"/>
            <a:ext cx="4781554" cy="25414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ndy.sheppard\Desktop\EcoBuild Example documents\Scotstoun House\Scotstoun_House_Refurbishment_Arup_Edinburgh_Office_©_Arup.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31647" y="1204341"/>
            <a:ext cx="3735235" cy="249137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ndy.sheppard\Desktop\EcoBuild Example documents\Scotstoun House\Scotstoun_House_Refurbishment_Arup_Edinburgh_Office_©_McAteer_Photograph (1).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829862" y="4181511"/>
            <a:ext cx="3006852" cy="2005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91323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Study: 39 Hunter St, Sydney</a:t>
            </a:r>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Grp="1" noChangeAspect="1" noChangeArrowheads="1"/>
          </p:cNvPicPr>
          <p:nvPr/>
        </p:nvPicPr>
        <p:blipFill rotWithShape="1">
          <a:blip r:embed="rId3" cstate="screen">
            <a:extLst>
              <a:ext uri="{28A0092B-C50C-407E-A947-70E740481C1C}">
                <a14:useLocalDpi xmlns:a14="http://schemas.microsoft.com/office/drawing/2010/main"/>
              </a:ext>
            </a:extLst>
          </a:blip>
          <a:srcRect l="5012" r="8139"/>
          <a:stretch/>
        </p:blipFill>
        <p:spPr bwMode="auto">
          <a:xfrm>
            <a:off x="6977705" y="932035"/>
            <a:ext cx="1908000" cy="2930185"/>
          </a:xfrm>
          <a:prstGeom prst="rect">
            <a:avLst/>
          </a:prstGeom>
          <a:noFill/>
          <a:ln w="9525">
            <a:noFill/>
            <a:miter lim="800000"/>
            <a:headEnd/>
            <a:tailEnd/>
          </a:ln>
        </p:spPr>
      </p:pic>
      <p:pic>
        <p:nvPicPr>
          <p:cNvPr id="7" name="Picture 6" descr="Q:\3_Marketing\01_Marketing brochures\heritage\heritage_brochure Folder\Links\Original2ndFloorPlanColour.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2558" y="1198025"/>
            <a:ext cx="3713163" cy="4895850"/>
          </a:xfrm>
          <a:prstGeom prst="rect">
            <a:avLst/>
          </a:prstGeom>
          <a:noFill/>
          <a:ln w="9525">
            <a:noFill/>
            <a:miter lim="800000"/>
            <a:headEnd/>
            <a:tailEnd/>
          </a:ln>
        </p:spPr>
      </p:pic>
      <p:pic>
        <p:nvPicPr>
          <p:cNvPr id="8" name="Picture 7" descr="Q:\3_Marketing\01_Marketing brochures\heritage\heritage_brochure Folder\Links\typical level opt 1 crop.jpg"/>
          <p:cNvPicPr>
            <a:picLocks noChangeAspect="1" noChangeArrowheads="1"/>
          </p:cNvPicPr>
          <p:nvPr/>
        </p:nvPicPr>
        <p:blipFill>
          <a:blip r:embed="rId5" cstate="print"/>
          <a:srcRect/>
          <a:stretch>
            <a:fillRect/>
          </a:stretch>
        </p:blipFill>
        <p:spPr bwMode="auto">
          <a:xfrm>
            <a:off x="3790156" y="1438276"/>
            <a:ext cx="2628000" cy="3846056"/>
          </a:xfrm>
          <a:prstGeom prst="rect">
            <a:avLst/>
          </a:prstGeom>
          <a:noFill/>
          <a:ln w="9525">
            <a:noFill/>
            <a:miter lim="800000"/>
            <a:headEnd/>
            <a:tailEnd/>
          </a:ln>
        </p:spPr>
      </p:pic>
      <p:pic>
        <p:nvPicPr>
          <p:cNvPr id="9" name="Picture 8"/>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797705" y="3862220"/>
            <a:ext cx="2088000" cy="2785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973184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C0C0C"/>
      </a:hlink>
      <a:folHlink>
        <a:srgbClr val="0C0C0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783</TotalTime>
  <Words>849</Words>
  <Application>Microsoft Office PowerPoint</Application>
  <PresentationFormat>On-screen Show (4:3)</PresentationFormat>
  <Paragraphs>216</Paragraphs>
  <Slides>19</Slides>
  <Notes>11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Low Carbon refurbishment of Heritage Buildings</vt:lpstr>
      <vt:lpstr>The project &amp; team</vt:lpstr>
      <vt:lpstr>Heritage Assets context</vt:lpstr>
      <vt:lpstr>Guidance: Overview</vt:lpstr>
      <vt:lpstr>Guidance: Investigate</vt:lpstr>
      <vt:lpstr>Study: Manchester Art Gallery</vt:lpstr>
      <vt:lpstr>Guidance: Intervention</vt:lpstr>
      <vt:lpstr>Study: Scotstoun House</vt:lpstr>
      <vt:lpstr>Study: 39 Hunter St, Sydney</vt:lpstr>
      <vt:lpstr>Case Studies</vt:lpstr>
      <vt:lpstr>Mercer Gallery</vt:lpstr>
      <vt:lpstr>St. Peters Street</vt:lpstr>
      <vt:lpstr>Armley Mills</vt:lpstr>
      <vt:lpstr>Almondbury Dwelling</vt:lpstr>
      <vt:lpstr>Lord Deramore’s School</vt:lpstr>
      <vt:lpstr>Fabric possibilities</vt:lpstr>
      <vt:lpstr>Glazing possibilities</vt:lpstr>
      <vt:lpstr>PowerPoint Presentation</vt:lpstr>
      <vt:lpstr>PowerPoint Presentation</vt:lpstr>
    </vt:vector>
  </TitlesOfParts>
  <Company>University of Gloucestershire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WALKLEY, Lisa</dc:creator>
  <cp:lastModifiedBy>Andy Sheppard</cp:lastModifiedBy>
  <cp:revision>79</cp:revision>
  <cp:lastPrinted>2012-01-09T11:11:14Z</cp:lastPrinted>
  <dcterms:created xsi:type="dcterms:W3CDTF">2012-01-05T13:50:36Z</dcterms:created>
  <dcterms:modified xsi:type="dcterms:W3CDTF">2013-04-19T08:18:05Z</dcterms:modified>
</cp:coreProperties>
</file>